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311" r:id="rId3"/>
    <p:sldId id="272" r:id="rId4"/>
    <p:sldId id="294" r:id="rId5"/>
    <p:sldId id="293" r:id="rId6"/>
    <p:sldId id="281" r:id="rId7"/>
    <p:sldId id="304" r:id="rId8"/>
    <p:sldId id="302" r:id="rId9"/>
    <p:sldId id="306" r:id="rId10"/>
    <p:sldId id="307" r:id="rId11"/>
    <p:sldId id="308" r:id="rId12"/>
    <p:sldId id="310" r:id="rId13"/>
    <p:sldId id="303" r:id="rId14"/>
    <p:sldId id="277" r:id="rId15"/>
    <p:sldId id="286" r:id="rId16"/>
    <p:sldId id="312" r:id="rId17"/>
    <p:sldId id="317" r:id="rId18"/>
    <p:sldId id="314" r:id="rId19"/>
    <p:sldId id="315" r:id="rId20"/>
    <p:sldId id="316" r:id="rId21"/>
    <p:sldId id="318" r:id="rId22"/>
    <p:sldId id="319" r:id="rId23"/>
    <p:sldId id="320" r:id="rId24"/>
    <p:sldId id="321" r:id="rId25"/>
    <p:sldId id="322" r:id="rId26"/>
    <p:sldId id="323" r:id="rId27"/>
    <p:sldId id="324" r:id="rId28"/>
    <p:sldId id="326" r:id="rId29"/>
    <p:sldId id="327" r:id="rId30"/>
    <p:sldId id="334" r:id="rId31"/>
    <p:sldId id="328" r:id="rId32"/>
    <p:sldId id="329" r:id="rId33"/>
    <p:sldId id="330" r:id="rId34"/>
    <p:sldId id="331" r:id="rId35"/>
    <p:sldId id="333" r:id="rId36"/>
    <p:sldId id="278" r:id="rId3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FFE8"/>
    <a:srgbClr val="FF00FF"/>
    <a:srgbClr val="BD03B0"/>
    <a:srgbClr val="FF7D25"/>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99" autoAdjust="0"/>
  </p:normalViewPr>
  <p:slideViewPr>
    <p:cSldViewPr snapToGrid="0">
      <p:cViewPr>
        <p:scale>
          <a:sx n="41" d="100"/>
          <a:sy n="41" d="100"/>
        </p:scale>
        <p:origin x="-24"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4D3A7-8F33-45DB-B63A-D8912EA3C199}" type="datetimeFigureOut">
              <a:rPr kumimoji="1" lang="ja-JP" altLang="en-US" smtClean="0"/>
              <a:t>2024/6/17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38D84-3A0C-4DE8-A43D-0DDDC7D81075}" type="slidenum">
              <a:rPr kumimoji="1" lang="ja-JP" altLang="en-US" smtClean="0"/>
              <a:t>‹#›</a:t>
            </a:fld>
            <a:endParaRPr kumimoji="1" lang="ja-JP" altLang="en-US"/>
          </a:p>
        </p:txBody>
      </p:sp>
    </p:spTree>
    <p:extLst>
      <p:ext uri="{BB962C8B-B14F-4D97-AF65-F5344CB8AC3E}">
        <p14:creationId xmlns:p14="http://schemas.microsoft.com/office/powerpoint/2010/main" val="34428267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a:t>
            </a:fld>
            <a:endParaRPr kumimoji="1" lang="ja-JP" altLang="en-US"/>
          </a:p>
        </p:txBody>
      </p:sp>
    </p:spTree>
    <p:extLst>
      <p:ext uri="{BB962C8B-B14F-4D97-AF65-F5344CB8AC3E}">
        <p14:creationId xmlns:p14="http://schemas.microsoft.com/office/powerpoint/2010/main" val="3257396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10</a:t>
            </a:fld>
            <a:endParaRPr kumimoji="1" lang="ja-JP" altLang="en-US"/>
          </a:p>
        </p:txBody>
      </p:sp>
    </p:spTree>
    <p:extLst>
      <p:ext uri="{BB962C8B-B14F-4D97-AF65-F5344CB8AC3E}">
        <p14:creationId xmlns:p14="http://schemas.microsoft.com/office/powerpoint/2010/main" val="96434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11</a:t>
            </a:fld>
            <a:endParaRPr kumimoji="1" lang="ja-JP" altLang="en-US"/>
          </a:p>
        </p:txBody>
      </p:sp>
    </p:spTree>
    <p:extLst>
      <p:ext uri="{BB962C8B-B14F-4D97-AF65-F5344CB8AC3E}">
        <p14:creationId xmlns:p14="http://schemas.microsoft.com/office/powerpoint/2010/main" val="2897143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12</a:t>
            </a:fld>
            <a:endParaRPr kumimoji="1" lang="ja-JP" altLang="en-US"/>
          </a:p>
        </p:txBody>
      </p:sp>
    </p:spTree>
    <p:extLst>
      <p:ext uri="{BB962C8B-B14F-4D97-AF65-F5344CB8AC3E}">
        <p14:creationId xmlns:p14="http://schemas.microsoft.com/office/powerpoint/2010/main" val="173504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13</a:t>
            </a:fld>
            <a:endParaRPr kumimoji="1" lang="ja-JP" altLang="en-US"/>
          </a:p>
        </p:txBody>
      </p:sp>
    </p:spTree>
    <p:extLst>
      <p:ext uri="{BB962C8B-B14F-4D97-AF65-F5344CB8AC3E}">
        <p14:creationId xmlns:p14="http://schemas.microsoft.com/office/powerpoint/2010/main" val="3261809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Live2D</a:t>
            </a:r>
            <a:r>
              <a:rPr kumimoji="1" lang="ja-JP" altLang="en-US" sz="1200" dirty="0"/>
              <a:t>教育支援プログラムに部活動として登録が完了したことにより</a:t>
            </a:r>
            <a:r>
              <a:rPr kumimoji="1" lang="en-US" altLang="ja-JP" sz="1200" dirty="0"/>
              <a:t>Live2D PRO</a:t>
            </a:r>
            <a:r>
              <a:rPr kumimoji="1" lang="ja-JP" altLang="en-US" sz="1200" dirty="0"/>
              <a:t>のサブスクが練習に限り無償で使えるように</a:t>
            </a: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15</a:t>
            </a:fld>
            <a:endParaRPr kumimoji="1" lang="ja-JP" altLang="en-US"/>
          </a:p>
        </p:txBody>
      </p:sp>
    </p:spTree>
    <p:extLst>
      <p:ext uri="{BB962C8B-B14F-4D97-AF65-F5344CB8AC3E}">
        <p14:creationId xmlns:p14="http://schemas.microsoft.com/office/powerpoint/2010/main" val="380229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16</a:t>
            </a:fld>
            <a:endParaRPr kumimoji="1" lang="ja-JP" altLang="en-US"/>
          </a:p>
        </p:txBody>
      </p:sp>
    </p:spTree>
    <p:extLst>
      <p:ext uri="{BB962C8B-B14F-4D97-AF65-F5344CB8AC3E}">
        <p14:creationId xmlns:p14="http://schemas.microsoft.com/office/powerpoint/2010/main" val="546960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17</a:t>
            </a:fld>
            <a:endParaRPr kumimoji="1" lang="ja-JP" altLang="en-US"/>
          </a:p>
        </p:txBody>
      </p:sp>
    </p:spTree>
    <p:extLst>
      <p:ext uri="{BB962C8B-B14F-4D97-AF65-F5344CB8AC3E}">
        <p14:creationId xmlns:p14="http://schemas.microsoft.com/office/powerpoint/2010/main" val="299144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18</a:t>
            </a:fld>
            <a:endParaRPr kumimoji="1" lang="ja-JP" altLang="en-US"/>
          </a:p>
        </p:txBody>
      </p:sp>
    </p:spTree>
    <p:extLst>
      <p:ext uri="{BB962C8B-B14F-4D97-AF65-F5344CB8AC3E}">
        <p14:creationId xmlns:p14="http://schemas.microsoft.com/office/powerpoint/2010/main" val="2398337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19</a:t>
            </a:fld>
            <a:endParaRPr kumimoji="1" lang="ja-JP" altLang="en-US"/>
          </a:p>
        </p:txBody>
      </p:sp>
    </p:spTree>
    <p:extLst>
      <p:ext uri="{BB962C8B-B14F-4D97-AF65-F5344CB8AC3E}">
        <p14:creationId xmlns:p14="http://schemas.microsoft.com/office/powerpoint/2010/main" val="50545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20</a:t>
            </a:fld>
            <a:endParaRPr kumimoji="1" lang="ja-JP" altLang="en-US"/>
          </a:p>
        </p:txBody>
      </p:sp>
    </p:spTree>
    <p:extLst>
      <p:ext uri="{BB962C8B-B14F-4D97-AF65-F5344CB8AC3E}">
        <p14:creationId xmlns:p14="http://schemas.microsoft.com/office/powerpoint/2010/main" val="390400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a:t>
            </a:fld>
            <a:endParaRPr kumimoji="1" lang="ja-JP" altLang="en-US"/>
          </a:p>
        </p:txBody>
      </p:sp>
    </p:spTree>
    <p:extLst>
      <p:ext uri="{BB962C8B-B14F-4D97-AF65-F5344CB8AC3E}">
        <p14:creationId xmlns:p14="http://schemas.microsoft.com/office/powerpoint/2010/main" val="132540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21</a:t>
            </a:fld>
            <a:endParaRPr kumimoji="1" lang="ja-JP" altLang="en-US"/>
          </a:p>
        </p:txBody>
      </p:sp>
    </p:spTree>
    <p:extLst>
      <p:ext uri="{BB962C8B-B14F-4D97-AF65-F5344CB8AC3E}">
        <p14:creationId xmlns:p14="http://schemas.microsoft.com/office/powerpoint/2010/main" val="2676901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22</a:t>
            </a:fld>
            <a:endParaRPr kumimoji="1" lang="ja-JP" altLang="en-US"/>
          </a:p>
        </p:txBody>
      </p:sp>
    </p:spTree>
    <p:extLst>
      <p:ext uri="{BB962C8B-B14F-4D97-AF65-F5344CB8AC3E}">
        <p14:creationId xmlns:p14="http://schemas.microsoft.com/office/powerpoint/2010/main" val="1974818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23</a:t>
            </a:fld>
            <a:endParaRPr kumimoji="1" lang="ja-JP" altLang="en-US"/>
          </a:p>
        </p:txBody>
      </p:sp>
    </p:spTree>
    <p:extLst>
      <p:ext uri="{BB962C8B-B14F-4D97-AF65-F5344CB8AC3E}">
        <p14:creationId xmlns:p14="http://schemas.microsoft.com/office/powerpoint/2010/main" val="2306125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24</a:t>
            </a:fld>
            <a:endParaRPr kumimoji="1" lang="ja-JP" altLang="en-US"/>
          </a:p>
        </p:txBody>
      </p:sp>
    </p:spTree>
    <p:extLst>
      <p:ext uri="{BB962C8B-B14F-4D97-AF65-F5344CB8AC3E}">
        <p14:creationId xmlns:p14="http://schemas.microsoft.com/office/powerpoint/2010/main" val="3835423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a:t>
            </a:r>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25</a:t>
            </a:fld>
            <a:endParaRPr kumimoji="1" lang="ja-JP" altLang="en-US"/>
          </a:p>
        </p:txBody>
      </p:sp>
    </p:spTree>
    <p:extLst>
      <p:ext uri="{BB962C8B-B14F-4D97-AF65-F5344CB8AC3E}">
        <p14:creationId xmlns:p14="http://schemas.microsoft.com/office/powerpoint/2010/main" val="3958483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26</a:t>
            </a:fld>
            <a:endParaRPr kumimoji="1" lang="ja-JP" altLang="en-US"/>
          </a:p>
        </p:txBody>
      </p:sp>
    </p:spTree>
    <p:extLst>
      <p:ext uri="{BB962C8B-B14F-4D97-AF65-F5344CB8AC3E}">
        <p14:creationId xmlns:p14="http://schemas.microsoft.com/office/powerpoint/2010/main" val="2589983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27</a:t>
            </a:fld>
            <a:endParaRPr kumimoji="1" lang="ja-JP" altLang="en-US"/>
          </a:p>
        </p:txBody>
      </p:sp>
    </p:spTree>
    <p:extLst>
      <p:ext uri="{BB962C8B-B14F-4D97-AF65-F5344CB8AC3E}">
        <p14:creationId xmlns:p14="http://schemas.microsoft.com/office/powerpoint/2010/main" val="433157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28</a:t>
            </a:fld>
            <a:endParaRPr kumimoji="1" lang="ja-JP" altLang="en-US"/>
          </a:p>
        </p:txBody>
      </p:sp>
    </p:spTree>
    <p:extLst>
      <p:ext uri="{BB962C8B-B14F-4D97-AF65-F5344CB8AC3E}">
        <p14:creationId xmlns:p14="http://schemas.microsoft.com/office/powerpoint/2010/main" val="2676537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29</a:t>
            </a:fld>
            <a:endParaRPr kumimoji="1" lang="ja-JP" altLang="en-US"/>
          </a:p>
        </p:txBody>
      </p:sp>
    </p:spTree>
    <p:extLst>
      <p:ext uri="{BB962C8B-B14F-4D97-AF65-F5344CB8AC3E}">
        <p14:creationId xmlns:p14="http://schemas.microsoft.com/office/powerpoint/2010/main" val="685512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30</a:t>
            </a:fld>
            <a:endParaRPr kumimoji="1" lang="ja-JP" altLang="en-US"/>
          </a:p>
        </p:txBody>
      </p:sp>
    </p:spTree>
    <p:extLst>
      <p:ext uri="{BB962C8B-B14F-4D97-AF65-F5344CB8AC3E}">
        <p14:creationId xmlns:p14="http://schemas.microsoft.com/office/powerpoint/2010/main" val="188751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3</a:t>
            </a:fld>
            <a:endParaRPr kumimoji="1" lang="ja-JP" altLang="en-US"/>
          </a:p>
        </p:txBody>
      </p:sp>
    </p:spTree>
    <p:extLst>
      <p:ext uri="{BB962C8B-B14F-4D97-AF65-F5344CB8AC3E}">
        <p14:creationId xmlns:p14="http://schemas.microsoft.com/office/powerpoint/2010/main" val="3225976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31</a:t>
            </a:fld>
            <a:endParaRPr kumimoji="1" lang="ja-JP" altLang="en-US"/>
          </a:p>
        </p:txBody>
      </p:sp>
    </p:spTree>
    <p:extLst>
      <p:ext uri="{BB962C8B-B14F-4D97-AF65-F5344CB8AC3E}">
        <p14:creationId xmlns:p14="http://schemas.microsoft.com/office/powerpoint/2010/main" val="2940218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32</a:t>
            </a:fld>
            <a:endParaRPr kumimoji="1" lang="ja-JP" altLang="en-US"/>
          </a:p>
        </p:txBody>
      </p:sp>
    </p:spTree>
    <p:extLst>
      <p:ext uri="{BB962C8B-B14F-4D97-AF65-F5344CB8AC3E}">
        <p14:creationId xmlns:p14="http://schemas.microsoft.com/office/powerpoint/2010/main" val="3794534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33</a:t>
            </a:fld>
            <a:endParaRPr kumimoji="1" lang="ja-JP" altLang="en-US"/>
          </a:p>
        </p:txBody>
      </p:sp>
    </p:spTree>
    <p:extLst>
      <p:ext uri="{BB962C8B-B14F-4D97-AF65-F5344CB8AC3E}">
        <p14:creationId xmlns:p14="http://schemas.microsoft.com/office/powerpoint/2010/main" val="281701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34</a:t>
            </a:fld>
            <a:endParaRPr kumimoji="1" lang="ja-JP" altLang="en-US"/>
          </a:p>
        </p:txBody>
      </p:sp>
    </p:spTree>
    <p:extLst>
      <p:ext uri="{BB962C8B-B14F-4D97-AF65-F5344CB8AC3E}">
        <p14:creationId xmlns:p14="http://schemas.microsoft.com/office/powerpoint/2010/main" val="1990029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35</a:t>
            </a:fld>
            <a:endParaRPr kumimoji="1" lang="ja-JP" altLang="en-US"/>
          </a:p>
        </p:txBody>
      </p:sp>
    </p:spTree>
    <p:extLst>
      <p:ext uri="{BB962C8B-B14F-4D97-AF65-F5344CB8AC3E}">
        <p14:creationId xmlns:p14="http://schemas.microsoft.com/office/powerpoint/2010/main" val="144565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4</a:t>
            </a:fld>
            <a:endParaRPr kumimoji="1" lang="ja-JP" altLang="en-US"/>
          </a:p>
        </p:txBody>
      </p:sp>
    </p:spTree>
    <p:extLst>
      <p:ext uri="{BB962C8B-B14F-4D97-AF65-F5344CB8AC3E}">
        <p14:creationId xmlns:p14="http://schemas.microsoft.com/office/powerpoint/2010/main" val="2185064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5</a:t>
            </a:fld>
            <a:endParaRPr kumimoji="1" lang="ja-JP" altLang="en-US"/>
          </a:p>
        </p:txBody>
      </p:sp>
    </p:spTree>
    <p:extLst>
      <p:ext uri="{BB962C8B-B14F-4D97-AF65-F5344CB8AC3E}">
        <p14:creationId xmlns:p14="http://schemas.microsoft.com/office/powerpoint/2010/main" val="3577148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6</a:t>
            </a:fld>
            <a:endParaRPr kumimoji="1" lang="ja-JP" altLang="en-US"/>
          </a:p>
        </p:txBody>
      </p:sp>
    </p:spTree>
    <p:extLst>
      <p:ext uri="{BB962C8B-B14F-4D97-AF65-F5344CB8AC3E}">
        <p14:creationId xmlns:p14="http://schemas.microsoft.com/office/powerpoint/2010/main" val="484204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7</a:t>
            </a:fld>
            <a:endParaRPr kumimoji="1" lang="ja-JP" altLang="en-US"/>
          </a:p>
        </p:txBody>
      </p:sp>
    </p:spTree>
    <p:extLst>
      <p:ext uri="{BB962C8B-B14F-4D97-AF65-F5344CB8AC3E}">
        <p14:creationId xmlns:p14="http://schemas.microsoft.com/office/powerpoint/2010/main" val="322171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8</a:t>
            </a:fld>
            <a:endParaRPr kumimoji="1" lang="ja-JP" altLang="en-US"/>
          </a:p>
        </p:txBody>
      </p:sp>
    </p:spTree>
    <p:extLst>
      <p:ext uri="{BB962C8B-B14F-4D97-AF65-F5344CB8AC3E}">
        <p14:creationId xmlns:p14="http://schemas.microsoft.com/office/powerpoint/2010/main" val="242084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virtual</a:t>
            </a:r>
            <a:r>
              <a:rPr kumimoji="1" lang="ja-JP" altLang="en-US" sz="1200" dirty="0" err="1">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メンバーのほとんどが中学</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年生です。また、</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プロジェクトは、</a:t>
            </a:r>
            <a:r>
              <a:rPr lang="en-US" altLang="ja-JP" sz="1200" dirty="0">
                <a:latin typeface="メイリオ" panose="020B0604030504040204" pitchFamily="50" charset="-128"/>
                <a:ea typeface="メイリオ" panose="020B0604030504040204" pitchFamily="50" charset="-128"/>
              </a:rPr>
              <a:t>5</a:t>
            </a:r>
            <a:r>
              <a:rPr lang="ja-JP" altLang="en-US" sz="1200" dirty="0" err="1">
                <a:latin typeface="メイリオ" panose="020B0604030504040204" pitchFamily="50" charset="-128"/>
                <a:ea typeface="メイリオ" panose="020B0604030504040204" pitchFamily="50" charset="-128"/>
              </a:rPr>
              <a:t>つの</a:t>
            </a:r>
            <a:r>
              <a:rPr lang="ja-JP" altLang="en-US" sz="1200" dirty="0">
                <a:latin typeface="メイリオ" panose="020B0604030504040204" pitchFamily="50" charset="-128"/>
                <a:ea typeface="メイリオ" panose="020B0604030504040204" pitchFamily="50" charset="-128"/>
              </a:rPr>
              <a:t>グループによって構成されています。</a:t>
            </a:r>
            <a:endParaRPr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638D84-3A0C-4DE8-A43D-0DDDC7D81075}" type="slidenum">
              <a:rPr kumimoji="1" lang="ja-JP" altLang="en-US" smtClean="0"/>
              <a:t>9</a:t>
            </a:fld>
            <a:endParaRPr kumimoji="1" lang="ja-JP" altLang="en-US"/>
          </a:p>
        </p:txBody>
      </p:sp>
    </p:spTree>
    <p:extLst>
      <p:ext uri="{BB962C8B-B14F-4D97-AF65-F5344CB8AC3E}">
        <p14:creationId xmlns:p14="http://schemas.microsoft.com/office/powerpoint/2010/main" val="32136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325132-1029-4D3C-9BD9-64D34815A1A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C7EB498-7AA4-41C5-A1C0-E7B62C65E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67F115C-C88D-4F6C-B39B-9F8BA44F3BD8}"/>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5" name="フッター プレースホルダー 4">
            <a:extLst>
              <a:ext uri="{FF2B5EF4-FFF2-40B4-BE49-F238E27FC236}">
                <a16:creationId xmlns:a16="http://schemas.microsoft.com/office/drawing/2014/main" id="{76569FA6-F2F1-4F0B-B940-CB89262DBC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402460-2689-4981-8FFB-9FE4D330A8DA}"/>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2222578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AAE223-D20F-47BC-A0B7-9366CD389B6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D1C794C-FCC2-4DCB-B793-EBAA8146EF4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080A7A-2A37-4D6F-880E-BD979BABE76D}"/>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5" name="フッター プレースホルダー 4">
            <a:extLst>
              <a:ext uri="{FF2B5EF4-FFF2-40B4-BE49-F238E27FC236}">
                <a16:creationId xmlns:a16="http://schemas.microsoft.com/office/drawing/2014/main" id="{01ECF5D5-1328-467E-AC08-3A11CAFEF8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CA21D8-005D-4B9C-B5CD-BB2802197940}"/>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102602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C80490-FD66-49F1-B9A5-02FB5032445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EB204FF-411D-430F-BE9D-5EEE936705F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7C0AE7-4913-4102-89BF-44FE2DDD2E6E}"/>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5" name="フッター プレースホルダー 4">
            <a:extLst>
              <a:ext uri="{FF2B5EF4-FFF2-40B4-BE49-F238E27FC236}">
                <a16:creationId xmlns:a16="http://schemas.microsoft.com/office/drawing/2014/main" id="{D380D895-3526-46EF-88BA-5351E19013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2B9CE4-02FF-4070-BCCF-596587BAD555}"/>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418998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68114A-9873-423B-9B51-3FBAB2A736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A95A0CE-0BFB-4F2E-916F-3953C5AA875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0E719F9-15DD-4D5E-BE92-239AABB581F8}"/>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5" name="フッター プレースホルダー 4">
            <a:extLst>
              <a:ext uri="{FF2B5EF4-FFF2-40B4-BE49-F238E27FC236}">
                <a16:creationId xmlns:a16="http://schemas.microsoft.com/office/drawing/2014/main" id="{430A35F0-7462-4D94-AD4E-48927FF797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8DCDB9-4ECF-4E0C-BB58-AF3E21FA4841}"/>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33844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ECB86F-B8F3-40F4-A58C-DDA139852C1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28AEE4-8343-46C1-9A8F-BB2C5AB47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BBCB50-D31C-4776-8369-D61EFD6D714C}"/>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5" name="フッター プレースホルダー 4">
            <a:extLst>
              <a:ext uri="{FF2B5EF4-FFF2-40B4-BE49-F238E27FC236}">
                <a16:creationId xmlns:a16="http://schemas.microsoft.com/office/drawing/2014/main" id="{6EBADB7E-F435-4892-8470-E6F8234FC0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35902F-C730-4E21-9A3E-3566ED23A5C7}"/>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211201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83F632-8056-45E8-B35D-1D32ADB7952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EC4E9F-33AB-4880-A37A-A661A9FA1AD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EF16814-5F6F-4A28-ABF0-ED305AEFC6E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1ADD4AD-D2AF-48F7-B8F6-11FB5D044845}"/>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6" name="フッター プレースホルダー 5">
            <a:extLst>
              <a:ext uri="{FF2B5EF4-FFF2-40B4-BE49-F238E27FC236}">
                <a16:creationId xmlns:a16="http://schemas.microsoft.com/office/drawing/2014/main" id="{3B7013EC-3DB5-4AAC-BF6D-4A21DE47E8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4D5AF3B-8394-42F8-879C-788197DD8069}"/>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365350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E41E15-7E7E-4C71-8C8B-9934F506A81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EBAA68-A36F-40EA-A332-CDA2F911D0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8B74D14-4B97-4639-89E2-851E4F0B60D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E44A34F-0BB0-4406-8615-419AA653AC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CBD9A0A-5133-4503-8309-1D69E8DAA38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9029DF5-E4D0-4A30-A298-6133413C5CA5}"/>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8" name="フッター プレースホルダー 7">
            <a:extLst>
              <a:ext uri="{FF2B5EF4-FFF2-40B4-BE49-F238E27FC236}">
                <a16:creationId xmlns:a16="http://schemas.microsoft.com/office/drawing/2014/main" id="{8D793577-3232-401E-B1A3-2D04CCFBDD2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07B5DB0-1317-4DC8-88C1-27A8686D3006}"/>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375917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A2C399-716D-4AD6-872C-C4B92D63477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B1E30F-157F-400A-B145-09D3F7D91878}"/>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4" name="フッター プレースホルダー 3">
            <a:extLst>
              <a:ext uri="{FF2B5EF4-FFF2-40B4-BE49-F238E27FC236}">
                <a16:creationId xmlns:a16="http://schemas.microsoft.com/office/drawing/2014/main" id="{1F15E460-F200-4B3D-AA32-79C77CBC9BA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11086E2-75F1-4E5B-B507-DFE608F749C1}"/>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19729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A9A1AFE-D6D0-4C59-B108-DFCA1CCBDAF8}"/>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3" name="フッター プレースホルダー 2">
            <a:extLst>
              <a:ext uri="{FF2B5EF4-FFF2-40B4-BE49-F238E27FC236}">
                <a16:creationId xmlns:a16="http://schemas.microsoft.com/office/drawing/2014/main" id="{ABC4AC9D-3249-4154-89B3-6660F1360A1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DD4CAE9-7E03-441D-A062-04ED2017485A}"/>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4016585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A1B513-3934-4D08-920A-4E7A14CB9B7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20BD54-4ED1-40F8-A14B-DB6C07755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9E5992-1AFB-4027-9DFB-71226E58E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7829FD-1212-4FA2-9250-719F75391420}"/>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6" name="フッター プレースホルダー 5">
            <a:extLst>
              <a:ext uri="{FF2B5EF4-FFF2-40B4-BE49-F238E27FC236}">
                <a16:creationId xmlns:a16="http://schemas.microsoft.com/office/drawing/2014/main" id="{CAE1438F-537B-46A0-A71F-443781924D3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AA3F7B-C449-48D3-930F-BFB57BDB3DD1}"/>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4219866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FB9FF1-1043-4DD1-AEDD-AD5AA270A39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E5B71DB-ECEC-4242-83FC-5E2F8B282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1D93683-8315-4C44-BD84-BB6CB5D29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3B6DB9-ACB6-4C42-8B02-2E5A3C25E9D2}"/>
              </a:ext>
            </a:extLst>
          </p:cNvPr>
          <p:cNvSpPr>
            <a:spLocks noGrp="1"/>
          </p:cNvSpPr>
          <p:nvPr>
            <p:ph type="dt" sz="half" idx="10"/>
          </p:nvPr>
        </p:nvSpPr>
        <p:spPr/>
        <p:txBody>
          <a:bodyPr/>
          <a:lstStyle/>
          <a:p>
            <a:fld id="{11EFF33A-644F-464D-8EB4-FA3DBEBFD520}" type="datetimeFigureOut">
              <a:rPr kumimoji="1" lang="ja-JP" altLang="en-US" smtClean="0"/>
              <a:t>2024/6/17</a:t>
            </a:fld>
            <a:endParaRPr kumimoji="1" lang="ja-JP" altLang="en-US"/>
          </a:p>
        </p:txBody>
      </p:sp>
      <p:sp>
        <p:nvSpPr>
          <p:cNvPr id="6" name="フッター プレースホルダー 5">
            <a:extLst>
              <a:ext uri="{FF2B5EF4-FFF2-40B4-BE49-F238E27FC236}">
                <a16:creationId xmlns:a16="http://schemas.microsoft.com/office/drawing/2014/main" id="{EF5C55A7-D1A3-41B3-A19B-87FF5FF269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5F4D73-C795-4A1C-B628-CB0870015E8F}"/>
              </a:ext>
            </a:extLst>
          </p:cNvPr>
          <p:cNvSpPr>
            <a:spLocks noGrp="1"/>
          </p:cNvSpPr>
          <p:nvPr>
            <p:ph type="sldNum" sz="quarter" idx="12"/>
          </p:nvPr>
        </p:nvSpPr>
        <p:spPr/>
        <p:txBody>
          <a:body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384465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4FBB01B-876F-4EF7-AB6F-C11A7FFEF8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20E08A-C6FE-4F76-AFCD-4455D25D7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888EEB9-4BAA-4924-BDE9-9BBC9FFB5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FF33A-644F-464D-8EB4-FA3DBEBFD520}" type="datetimeFigureOut">
              <a:rPr kumimoji="1" lang="ja-JP" altLang="en-US" smtClean="0"/>
              <a:t>2024/6/17</a:t>
            </a:fld>
            <a:endParaRPr kumimoji="1" lang="ja-JP" altLang="en-US"/>
          </a:p>
        </p:txBody>
      </p:sp>
      <p:sp>
        <p:nvSpPr>
          <p:cNvPr id="5" name="フッター プレースホルダー 4">
            <a:extLst>
              <a:ext uri="{FF2B5EF4-FFF2-40B4-BE49-F238E27FC236}">
                <a16:creationId xmlns:a16="http://schemas.microsoft.com/office/drawing/2014/main" id="{A1F8ED3A-D31A-4D15-AF94-0794C112D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F53A312-6512-4B0F-998F-FEE1BD952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339A2-1EED-4957-9E12-6FD70722D09E}" type="slidenum">
              <a:rPr kumimoji="1" lang="ja-JP" altLang="en-US" smtClean="0"/>
              <a:t>‹#›</a:t>
            </a:fld>
            <a:endParaRPr kumimoji="1" lang="ja-JP" altLang="en-US"/>
          </a:p>
        </p:txBody>
      </p:sp>
    </p:spTree>
    <p:extLst>
      <p:ext uri="{BB962C8B-B14F-4D97-AF65-F5344CB8AC3E}">
        <p14:creationId xmlns:p14="http://schemas.microsoft.com/office/powerpoint/2010/main" val="2860286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jpe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4"/><Relationship Id="rId7"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D8B43E6-747C-410F-9D92-889F5BC7B453}"/>
              </a:ext>
            </a:extLst>
          </p:cNvPr>
          <p:cNvPicPr>
            <a:picLocks noChangeAspect="1"/>
          </p:cNvPicPr>
          <p:nvPr/>
        </p:nvPicPr>
        <p:blipFill rotWithShape="1">
          <a:blip r:embed="rId3">
            <a:extLst>
              <a:ext uri="{28A0092B-C50C-407E-A947-70E740481C1C}">
                <a14:useLocalDpi xmlns:a14="http://schemas.microsoft.com/office/drawing/2010/main" val="0"/>
              </a:ext>
            </a:extLst>
          </a:blip>
          <a:srcRect t="14368" b="34664"/>
          <a:stretch/>
        </p:blipFill>
        <p:spPr>
          <a:xfrm>
            <a:off x="3429611" y="1102352"/>
            <a:ext cx="5332769" cy="2717985"/>
          </a:xfrm>
          <a:prstGeom prst="rect">
            <a:avLst/>
          </a:prstGeom>
        </p:spPr>
      </p:pic>
      <p:sp>
        <p:nvSpPr>
          <p:cNvPr id="2" name="タイトル 1">
            <a:extLst>
              <a:ext uri="{FF2B5EF4-FFF2-40B4-BE49-F238E27FC236}">
                <a16:creationId xmlns:a16="http://schemas.microsoft.com/office/drawing/2014/main" id="{AAB0C939-949A-4702-B26B-3B64F3ED7BDC}"/>
              </a:ext>
            </a:extLst>
          </p:cNvPr>
          <p:cNvSpPr>
            <a:spLocks noGrp="1"/>
          </p:cNvSpPr>
          <p:nvPr>
            <p:ph type="ctrTitle"/>
          </p:nvPr>
        </p:nvSpPr>
        <p:spPr>
          <a:xfrm>
            <a:off x="1328610" y="3820337"/>
            <a:ext cx="9534769" cy="1427586"/>
          </a:xfrm>
        </p:spPr>
        <p:txBody>
          <a:bodyPr>
            <a:normAutofit/>
          </a:bodyPr>
          <a:lstStyle/>
          <a:p>
            <a:r>
              <a:rPr kumimoji="1" lang="ja-JP" altLang="en-US" sz="5400" b="1" dirty="0">
                <a:latin typeface="游ゴシック" panose="020B0400000000000000" pitchFamily="50" charset="-128"/>
                <a:ea typeface="游ゴシック" panose="020B0400000000000000" pitchFamily="50" charset="-128"/>
              </a:rPr>
              <a:t>電技研</a:t>
            </a:r>
            <a:r>
              <a:rPr kumimoji="1" lang="en-US" altLang="ja-JP" sz="5400" b="1" dirty="0">
                <a:latin typeface="游ゴシック" panose="020B0400000000000000" pitchFamily="50" charset="-128"/>
                <a:ea typeface="游ゴシック" panose="020B0400000000000000" pitchFamily="50" charset="-128"/>
              </a:rPr>
              <a:t>VR</a:t>
            </a:r>
            <a:r>
              <a:rPr kumimoji="1" lang="ja-JP" altLang="en-US" sz="5400" b="1" dirty="0">
                <a:latin typeface="游ゴシック" panose="020B0400000000000000" pitchFamily="50" charset="-128"/>
                <a:ea typeface="游ゴシック" panose="020B0400000000000000" pitchFamily="50" charset="-128"/>
              </a:rPr>
              <a:t>プロジェクト</a:t>
            </a:r>
          </a:p>
        </p:txBody>
      </p:sp>
      <p:sp>
        <p:nvSpPr>
          <p:cNvPr id="5" name="正方形/長方形 4">
            <a:extLst>
              <a:ext uri="{FF2B5EF4-FFF2-40B4-BE49-F238E27FC236}">
                <a16:creationId xmlns:a16="http://schemas.microsoft.com/office/drawing/2014/main" id="{DCFFCDD4-586F-402A-937C-1BA5EA942D12}"/>
              </a:ext>
            </a:extLst>
          </p:cNvPr>
          <p:cNvSpPr/>
          <p:nvPr/>
        </p:nvSpPr>
        <p:spPr>
          <a:xfrm>
            <a:off x="4741141" y="5460960"/>
            <a:ext cx="2709708" cy="369332"/>
          </a:xfrm>
          <a:prstGeom prst="rect">
            <a:avLst/>
          </a:prstGeom>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 加藤 丈昂</a:t>
            </a:r>
            <a:endParaRPr lang="ja-JP" altLang="en-US" b="1" dirty="0"/>
          </a:p>
        </p:txBody>
      </p:sp>
    </p:spTree>
    <p:extLst>
      <p:ext uri="{BB962C8B-B14F-4D97-AF65-F5344CB8AC3E}">
        <p14:creationId xmlns:p14="http://schemas.microsoft.com/office/powerpoint/2010/main" val="1461661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b="1" dirty="0">
                <a:latin typeface="メイリオ" panose="020B0604030504040204" pitchFamily="50" charset="-128"/>
                <a:ea typeface="メイリオ" panose="020B0604030504040204" pitchFamily="50" charset="-128"/>
              </a:rPr>
              <a:t>YouTube</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コンテンツ プレースホルダー 2">
            <a:extLst>
              <a:ext uri="{FF2B5EF4-FFF2-40B4-BE49-F238E27FC236}">
                <a16:creationId xmlns:a16="http://schemas.microsoft.com/office/drawing/2014/main" id="{F76C2FD1-8D8D-402E-B5A3-3993A084F586}"/>
              </a:ext>
            </a:extLst>
          </p:cNvPr>
          <p:cNvSpPr>
            <a:spLocks noGrp="1"/>
          </p:cNvSpPr>
          <p:nvPr>
            <p:ph idx="1"/>
          </p:nvPr>
        </p:nvSpPr>
        <p:spPr>
          <a:xfrm>
            <a:off x="619125" y="1801812"/>
            <a:ext cx="11201400" cy="4427538"/>
          </a:xfrm>
        </p:spPr>
        <p:txBody>
          <a:bodyPr>
            <a:noAutofit/>
          </a:bodyPr>
          <a:lstStyle/>
          <a:p>
            <a:pPr marL="0" indent="0" algn="ctr">
              <a:buNone/>
            </a:pPr>
            <a:r>
              <a:rPr lang="ja-JP" altLang="en-US" sz="5400" b="1" dirty="0">
                <a:latin typeface="メイリオ" panose="020B0604030504040204" pitchFamily="50" charset="-128"/>
                <a:ea typeface="メイリオ" panose="020B0604030504040204" pitchFamily="50" charset="-128"/>
              </a:rPr>
              <a:t>４人の</a:t>
            </a:r>
            <a:r>
              <a:rPr lang="en-US" altLang="ja-JP" sz="5400" b="1" dirty="0" err="1">
                <a:latin typeface="メイリオ" panose="020B0604030504040204" pitchFamily="50" charset="-128"/>
                <a:ea typeface="メイリオ" panose="020B0604030504040204" pitchFamily="50" charset="-128"/>
              </a:rPr>
              <a:t>Vtuber</a:t>
            </a:r>
            <a:r>
              <a:rPr lang="ja-JP" altLang="en-US" sz="5400" b="1" dirty="0">
                <a:latin typeface="メイリオ" panose="020B0604030504040204" pitchFamily="50" charset="-128"/>
                <a:ea typeface="メイリオ" panose="020B0604030504040204" pitchFamily="50" charset="-128"/>
              </a:rPr>
              <a:t>が</a:t>
            </a:r>
            <a:endParaRPr lang="en-US" altLang="ja-JP" sz="5400" b="1" dirty="0">
              <a:latin typeface="メイリオ" panose="020B0604030504040204" pitchFamily="50" charset="-128"/>
              <a:ea typeface="メイリオ" panose="020B0604030504040204" pitchFamily="50" charset="-128"/>
            </a:endParaRPr>
          </a:p>
          <a:p>
            <a:pPr marL="0" indent="0" algn="ctr">
              <a:buNone/>
            </a:pPr>
            <a:r>
              <a:rPr lang="ja-JP" altLang="en-US" sz="5400" b="1" dirty="0">
                <a:latin typeface="メイリオ" panose="020B0604030504040204" pitchFamily="50" charset="-128"/>
                <a:ea typeface="メイリオ" panose="020B0604030504040204" pitchFamily="50" charset="-128"/>
              </a:rPr>
              <a:t>デビュー予定</a:t>
            </a:r>
            <a:endParaRPr lang="en-US" altLang="ja-JP" sz="5400" b="1" dirty="0">
              <a:latin typeface="メイリオ" panose="020B0604030504040204" pitchFamily="50" charset="-128"/>
              <a:ea typeface="メイリオ" panose="020B0604030504040204" pitchFamily="50" charset="-128"/>
            </a:endParaRPr>
          </a:p>
          <a:p>
            <a:pPr marL="0" indent="0" algn="ctr">
              <a:buNone/>
            </a:pPr>
            <a:endParaRPr lang="en-US" altLang="ja-JP" sz="5400" b="1" dirty="0">
              <a:latin typeface="メイリオ" panose="020B0604030504040204" pitchFamily="50" charset="-128"/>
              <a:ea typeface="メイリオ" panose="020B0604030504040204" pitchFamily="50" charset="-128"/>
            </a:endParaRPr>
          </a:p>
          <a:p>
            <a:pPr marL="0" indent="0" algn="ctr">
              <a:buNone/>
            </a:pPr>
            <a:r>
              <a:rPr lang="ja-JP" altLang="en-US" sz="5400" b="1" dirty="0">
                <a:latin typeface="メイリオ" panose="020B0604030504040204" pitchFamily="50" charset="-128"/>
                <a:ea typeface="メイリオ" panose="020B0604030504040204" pitchFamily="50" charset="-128"/>
              </a:rPr>
              <a:t>芝生祭での</a:t>
            </a:r>
            <a:endParaRPr lang="en-US" altLang="ja-JP" sz="5400" b="1" dirty="0">
              <a:latin typeface="メイリオ" panose="020B0604030504040204" pitchFamily="50" charset="-128"/>
              <a:ea typeface="メイリオ" panose="020B0604030504040204" pitchFamily="50" charset="-128"/>
            </a:endParaRPr>
          </a:p>
          <a:p>
            <a:pPr marL="0" indent="0" algn="ctr">
              <a:buNone/>
            </a:pPr>
            <a:r>
              <a:rPr lang="ja-JP" altLang="en-US" sz="5400" b="1" dirty="0">
                <a:latin typeface="メイリオ" panose="020B0604030504040204" pitchFamily="50" charset="-128"/>
                <a:ea typeface="メイリオ" panose="020B0604030504040204" pitchFamily="50" charset="-128"/>
              </a:rPr>
              <a:t>　デビュー予告を決定！！</a:t>
            </a:r>
            <a:endParaRPr lang="en-US" altLang="ja-JP" sz="5400" b="1" dirty="0">
              <a:latin typeface="メイリオ" panose="020B0604030504040204" pitchFamily="50" charset="-128"/>
              <a:ea typeface="メイリオ" panose="020B0604030504040204" pitchFamily="50" charset="-128"/>
            </a:endParaRPr>
          </a:p>
          <a:p>
            <a:pPr marL="0" indent="0" algn="ctr">
              <a:buNone/>
            </a:pPr>
            <a:endParaRPr lang="en-US" altLang="ja-JP" sz="5400" b="1" dirty="0">
              <a:latin typeface="メイリオ" panose="020B0604030504040204" pitchFamily="50" charset="-128"/>
              <a:ea typeface="メイリオ" panose="020B0604030504040204" pitchFamily="50" charset="-128"/>
            </a:endParaRPr>
          </a:p>
          <a:p>
            <a:pPr marL="0" indent="0" algn="ctr">
              <a:buNone/>
            </a:pPr>
            <a:endParaRPr lang="en-US" altLang="ja-JP" sz="5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7606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animEffect transition="in" filter="fade">
                                      <p:cBhvr>
                                        <p:cTn id="7" dur="500"/>
                                        <p:tgtEl>
                                          <p:spTgt spid="17">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4" end="4"/>
                                            </p:txEl>
                                          </p:spTgt>
                                        </p:tgtEl>
                                        <p:attrNameLst>
                                          <p:attrName>style.visibility</p:attrName>
                                        </p:attrNameLst>
                                      </p:cBhvr>
                                      <p:to>
                                        <p:strVal val="visible"/>
                                      </p:to>
                                    </p:set>
                                    <p:animEffect transition="in" filter="fade">
                                      <p:cBhvr>
                                        <p:cTn id="1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b="1" dirty="0">
                <a:latin typeface="メイリオ" panose="020B0604030504040204" pitchFamily="50" charset="-128"/>
                <a:ea typeface="メイリオ" panose="020B0604030504040204" pitchFamily="50" charset="-128"/>
              </a:rPr>
              <a:t>YouTube</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コンテンツ プレースホルダー 2">
            <a:extLst>
              <a:ext uri="{FF2B5EF4-FFF2-40B4-BE49-F238E27FC236}">
                <a16:creationId xmlns:a16="http://schemas.microsoft.com/office/drawing/2014/main" id="{F76C2FD1-8D8D-402E-B5A3-3993A084F586}"/>
              </a:ext>
            </a:extLst>
          </p:cNvPr>
          <p:cNvSpPr>
            <a:spLocks noGrp="1"/>
          </p:cNvSpPr>
          <p:nvPr>
            <p:ph idx="1"/>
          </p:nvPr>
        </p:nvSpPr>
        <p:spPr>
          <a:xfrm>
            <a:off x="604837" y="3429000"/>
            <a:ext cx="10982325" cy="2511425"/>
          </a:xfrm>
        </p:spPr>
        <p:txBody>
          <a:bodyPr>
            <a:noAutofit/>
          </a:bodyPr>
          <a:lstStyle/>
          <a:p>
            <a:pPr marL="0" indent="0" algn="ctr">
              <a:buNone/>
            </a:pPr>
            <a:r>
              <a:rPr lang="ja-JP" altLang="en-US" sz="6000" b="1" dirty="0">
                <a:latin typeface="メイリオ" panose="020B0604030504040204" pitchFamily="50" charset="-128"/>
                <a:ea typeface="メイリオ" panose="020B0604030504040204" pitchFamily="50" charset="-128"/>
              </a:rPr>
              <a:t>２体の</a:t>
            </a:r>
            <a:r>
              <a:rPr lang="en-US" altLang="ja-JP" sz="6000" b="1" dirty="0" err="1">
                <a:latin typeface="メイリオ" panose="020B0604030504040204" pitchFamily="50" charset="-128"/>
                <a:ea typeface="メイリオ" panose="020B0604030504040204" pitchFamily="50" charset="-128"/>
              </a:rPr>
              <a:t>Vtuber</a:t>
            </a:r>
            <a:r>
              <a:rPr lang="ja-JP" altLang="en-US" sz="6000" b="1" dirty="0">
                <a:latin typeface="メイリオ" panose="020B0604030504040204" pitchFamily="50" charset="-128"/>
                <a:ea typeface="メイリオ" panose="020B0604030504040204" pitchFamily="50" charset="-128"/>
              </a:rPr>
              <a:t>が完成！！</a:t>
            </a:r>
            <a:endParaRPr lang="en-US" altLang="ja-JP" sz="6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353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b="1" dirty="0">
                <a:latin typeface="メイリオ" panose="020B0604030504040204" pitchFamily="50" charset="-128"/>
                <a:ea typeface="メイリオ" panose="020B0604030504040204" pitchFamily="50" charset="-128"/>
              </a:rPr>
              <a:t>YouTube</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コンテンツ プレースホルダー 6">
            <a:extLst>
              <a:ext uri="{FF2B5EF4-FFF2-40B4-BE49-F238E27FC236}">
                <a16:creationId xmlns:a16="http://schemas.microsoft.com/office/drawing/2014/main" id="{820C5826-6814-4DD5-86E2-D37BE205A8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30845" y="1525928"/>
            <a:ext cx="2336855" cy="4554768"/>
          </a:xfrm>
        </p:spPr>
      </p:pic>
      <p:pic>
        <p:nvPicPr>
          <p:cNvPr id="9" name="図 8">
            <a:extLst>
              <a:ext uri="{FF2B5EF4-FFF2-40B4-BE49-F238E27FC236}">
                <a16:creationId xmlns:a16="http://schemas.microsoft.com/office/drawing/2014/main" id="{46C15C48-213F-4801-87E3-D7D37B386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486" y="1525928"/>
            <a:ext cx="1584364" cy="4678929"/>
          </a:xfrm>
          <a:prstGeom prst="rect">
            <a:avLst/>
          </a:prstGeom>
        </p:spPr>
      </p:pic>
      <p:sp>
        <p:nvSpPr>
          <p:cNvPr id="11" name="コンテンツ プレースホルダー 2">
            <a:extLst>
              <a:ext uri="{FF2B5EF4-FFF2-40B4-BE49-F238E27FC236}">
                <a16:creationId xmlns:a16="http://schemas.microsoft.com/office/drawing/2014/main" id="{0EEBA015-D72C-4B4A-A207-B92C32518757}"/>
              </a:ext>
            </a:extLst>
          </p:cNvPr>
          <p:cNvSpPr txBox="1">
            <a:spLocks/>
          </p:cNvSpPr>
          <p:nvPr/>
        </p:nvSpPr>
        <p:spPr>
          <a:xfrm>
            <a:off x="2990850" y="4487305"/>
            <a:ext cx="2809059" cy="1689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中</a:t>
            </a:r>
            <a:r>
              <a:rPr lang="en-US" altLang="ja-JP" sz="4000" b="1" dirty="0">
                <a:latin typeface="メイリオ" panose="020B0604030504040204" pitchFamily="50" charset="-128"/>
                <a:ea typeface="メイリオ" panose="020B0604030504040204" pitchFamily="50" charset="-128"/>
              </a:rPr>
              <a:t>2</a:t>
            </a:r>
            <a:r>
              <a:rPr lang="ja-JP" altLang="en-US" sz="4000" b="1" dirty="0">
                <a:latin typeface="メイリオ" panose="020B0604030504040204" pitchFamily="50" charset="-128"/>
                <a:ea typeface="メイリオ" panose="020B0604030504040204" pitchFamily="50" charset="-128"/>
              </a:rPr>
              <a:t>病</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ゲーマー</a:t>
            </a:r>
            <a:endParaRPr lang="en-US" altLang="ja-JP" sz="4000" b="1" dirty="0">
              <a:latin typeface="メイリオ" panose="020B0604030504040204" pitchFamily="50" charset="-128"/>
              <a:ea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08B5B076-5601-4469-AA3F-99987B150B48}"/>
              </a:ext>
            </a:extLst>
          </p:cNvPr>
          <p:cNvSpPr txBox="1">
            <a:spLocks/>
          </p:cNvSpPr>
          <p:nvPr/>
        </p:nvSpPr>
        <p:spPr>
          <a:xfrm>
            <a:off x="7993464" y="4538913"/>
            <a:ext cx="2809059" cy="1689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アイドル</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ゲーマー</a:t>
            </a:r>
            <a:endParaRPr lang="en-US" altLang="ja-JP"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0696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b="1" dirty="0">
                <a:latin typeface="メイリオ" panose="020B0604030504040204" pitchFamily="50" charset="-128"/>
                <a:ea typeface="メイリオ" panose="020B0604030504040204" pitchFamily="50" charset="-128"/>
              </a:rPr>
              <a:t>YouTube</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コンテンツ プレースホルダー 2">
            <a:extLst>
              <a:ext uri="{FF2B5EF4-FFF2-40B4-BE49-F238E27FC236}">
                <a16:creationId xmlns:a16="http://schemas.microsoft.com/office/drawing/2014/main" id="{F76C2FD1-8D8D-402E-B5A3-3993A084F586}"/>
              </a:ext>
            </a:extLst>
          </p:cNvPr>
          <p:cNvSpPr>
            <a:spLocks noGrp="1"/>
          </p:cNvSpPr>
          <p:nvPr>
            <p:ph idx="1"/>
          </p:nvPr>
        </p:nvSpPr>
        <p:spPr>
          <a:xfrm>
            <a:off x="604837" y="3429000"/>
            <a:ext cx="10982325" cy="2511425"/>
          </a:xfrm>
        </p:spPr>
        <p:txBody>
          <a:bodyPr>
            <a:noAutofit/>
          </a:bodyPr>
          <a:lstStyle/>
          <a:p>
            <a:pPr marL="0" indent="0" algn="ctr">
              <a:buNone/>
            </a:pPr>
            <a:r>
              <a:rPr lang="en-US" altLang="ja-JP" sz="6000" b="1" dirty="0" err="1">
                <a:latin typeface="メイリオ" panose="020B0604030504040204" pitchFamily="50" charset="-128"/>
                <a:ea typeface="メイリオ" panose="020B0604030504040204" pitchFamily="50" charset="-128"/>
              </a:rPr>
              <a:t>Vtuber</a:t>
            </a:r>
            <a:r>
              <a:rPr lang="ja-JP" altLang="en-US" sz="6000" b="1" dirty="0">
                <a:latin typeface="メイリオ" panose="020B0604030504040204" pitchFamily="50" charset="-128"/>
                <a:ea typeface="メイリオ" panose="020B0604030504040204" pitchFamily="50" charset="-128"/>
              </a:rPr>
              <a:t>のライバーが決定！！</a:t>
            </a:r>
            <a:endParaRPr lang="en-US" altLang="ja-JP" sz="6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7886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C9BC9-2155-4D8F-9D22-B73618C48F6A}"/>
              </a:ext>
            </a:extLst>
          </p:cNvPr>
          <p:cNvSpPr>
            <a:spLocks noGrp="1"/>
          </p:cNvSpPr>
          <p:nvPr>
            <p:ph type="title"/>
          </p:nvPr>
        </p:nvSpPr>
        <p:spPr/>
        <p:txBody>
          <a:bodyPr/>
          <a:lstStyle/>
          <a:p>
            <a:r>
              <a:rPr kumimoji="1" lang="en-US" altLang="ja-JP" sz="5400" b="1" dirty="0" err="1">
                <a:latin typeface="メイリオ" panose="020B0604030504040204" pitchFamily="50" charset="-128"/>
                <a:ea typeface="メイリオ" panose="020B0604030504040204" pitchFamily="50" charset="-128"/>
              </a:rPr>
              <a:t>AI</a:t>
            </a:r>
            <a:r>
              <a:rPr kumimoji="1" lang="en-US" altLang="ja-JP" b="1" dirty="0" err="1">
                <a:latin typeface="メイリオ" panose="020B0604030504040204" pitchFamily="50" charset="-128"/>
                <a:ea typeface="メイリオ" panose="020B0604030504040204" pitchFamily="50" charset="-128"/>
              </a:rPr>
              <a:t>Vtuber</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125280EA-2F46-430B-98CF-1172911D40C6}"/>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レポート ChatGPT(チャットGPT)を使ったプログラミング 〜未来のコーディングスタイルとその応用例〜 | NOB DATA株式会社 | 福岡  データサイエンティスト">
            <a:extLst>
              <a:ext uri="{FF2B5EF4-FFF2-40B4-BE49-F238E27FC236}">
                <a16:creationId xmlns:a16="http://schemas.microsoft.com/office/drawing/2014/main" id="{6D7B02D5-9267-4788-BB0E-789B4669CB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79" r="18542"/>
          <a:stretch/>
        </p:blipFill>
        <p:spPr bwMode="auto">
          <a:xfrm>
            <a:off x="838201" y="1692275"/>
            <a:ext cx="4762500" cy="4034118"/>
          </a:xfrm>
          <a:prstGeom prst="rect">
            <a:avLst/>
          </a:prstGeom>
          <a:noFill/>
          <a:extLst>
            <a:ext uri="{909E8E84-426E-40DD-AFC4-6F175D3DCCD1}">
              <a14:hiddenFill xmlns:a14="http://schemas.microsoft.com/office/drawing/2010/main">
                <a:solidFill>
                  <a:srgbClr val="FFFFFF"/>
                </a:solidFill>
              </a14:hiddenFill>
            </a:ext>
          </a:extLst>
        </p:spPr>
      </p:pic>
      <p:sp>
        <p:nvSpPr>
          <p:cNvPr id="15" name="コンテンツ プレースホルダー 2">
            <a:extLst>
              <a:ext uri="{FF2B5EF4-FFF2-40B4-BE49-F238E27FC236}">
                <a16:creationId xmlns:a16="http://schemas.microsoft.com/office/drawing/2014/main" id="{D011FF52-101D-47E5-AE15-6324F3BDB439}"/>
              </a:ext>
            </a:extLst>
          </p:cNvPr>
          <p:cNvSpPr txBox="1">
            <a:spLocks/>
          </p:cNvSpPr>
          <p:nvPr/>
        </p:nvSpPr>
        <p:spPr>
          <a:xfrm>
            <a:off x="5600702" y="1704855"/>
            <a:ext cx="6200774" cy="4295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合成音声と協力をして</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en-US" altLang="ja-JP" sz="4000" b="1" dirty="0" err="1">
                <a:latin typeface="メイリオ" panose="020B0604030504040204" pitchFamily="50" charset="-128"/>
                <a:ea typeface="メイリオ" panose="020B0604030504040204" pitchFamily="50" charset="-128"/>
              </a:rPr>
              <a:t>ChatGPT</a:t>
            </a:r>
            <a:r>
              <a:rPr lang="ja-JP" altLang="en-US" sz="4000" b="1" dirty="0">
                <a:latin typeface="メイリオ" panose="020B0604030504040204" pitchFamily="50" charset="-128"/>
                <a:ea typeface="メイリオ" panose="020B0604030504040204" pitchFamily="50" charset="-128"/>
              </a:rPr>
              <a:t>を利用した</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会話ができる</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en-US" altLang="ja-JP" sz="4000" b="1" dirty="0" err="1">
                <a:latin typeface="メイリオ" panose="020B0604030504040204" pitchFamily="50" charset="-128"/>
                <a:ea typeface="メイリオ" panose="020B0604030504040204" pitchFamily="50" charset="-128"/>
              </a:rPr>
              <a:t>AIVtuber</a:t>
            </a:r>
            <a:r>
              <a:rPr lang="ja-JP" altLang="en-US" sz="4000" b="1" dirty="0">
                <a:latin typeface="メイリオ" panose="020B0604030504040204" pitchFamily="50" charset="-128"/>
                <a:ea typeface="メイリオ" panose="020B0604030504040204" pitchFamily="50" charset="-128"/>
              </a:rPr>
              <a:t>を作成</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芝生祭での</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体験型展示を予定</a:t>
            </a:r>
            <a:endParaRPr lang="en-US" altLang="ja-JP"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454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E5A39DBC-BF05-4CEA-96FB-3DCACE007A57}"/>
              </a:ext>
            </a:extLst>
          </p:cNvPr>
          <p:cNvSpPr>
            <a:spLocks noGrp="1"/>
          </p:cNvSpPr>
          <p:nvPr>
            <p:ph type="title"/>
          </p:nvPr>
        </p:nvSpPr>
        <p:spPr>
          <a:xfrm>
            <a:off x="838200" y="365125"/>
            <a:ext cx="10515600" cy="1325563"/>
          </a:xfrm>
        </p:spPr>
        <p:txBody>
          <a:bodyPr/>
          <a:lstStyle/>
          <a:p>
            <a:r>
              <a:rPr lang="en-US" altLang="ja-JP" b="1" dirty="0" err="1">
                <a:latin typeface="メイリオ" panose="020B0604030504040204" pitchFamily="50" charset="-128"/>
                <a:ea typeface="メイリオ" panose="020B0604030504040204" pitchFamily="50" charset="-128"/>
              </a:rPr>
              <a:t>GirlsDay</a:t>
            </a:r>
            <a:endParaRPr lang="ja-JP" altLang="en-US" b="1"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37215947-F86B-4B74-AA58-234C5B0A7E10}"/>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5DF739FB-989A-4A43-AC86-BA4386825803}"/>
              </a:ext>
            </a:extLst>
          </p:cNvPr>
          <p:cNvSpPr txBox="1">
            <a:spLocks/>
          </p:cNvSpPr>
          <p:nvPr/>
        </p:nvSpPr>
        <p:spPr>
          <a:xfrm>
            <a:off x="5600702" y="1704855"/>
            <a:ext cx="6200774" cy="4295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動画編集講座と協力し</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ソニーの</a:t>
            </a:r>
            <a:r>
              <a:rPr lang="en-US" altLang="ja-JP" sz="4000" b="1" dirty="0" err="1">
                <a:latin typeface="メイリオ" panose="020B0604030504040204" pitchFamily="50" charset="-128"/>
                <a:ea typeface="メイリオ" panose="020B0604030504040204" pitchFamily="50" charset="-128"/>
              </a:rPr>
              <a:t>mocopi</a:t>
            </a:r>
            <a:r>
              <a:rPr lang="ja-JP" altLang="en-US" sz="4000" b="1" dirty="0">
                <a:latin typeface="メイリオ" panose="020B0604030504040204" pitchFamily="50" charset="-128"/>
                <a:ea typeface="メイリオ" panose="020B0604030504040204" pitchFamily="50" charset="-128"/>
              </a:rPr>
              <a:t>を使った</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自分だけのショート動画を作ろう！</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という講座を開催予定</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p:txBody>
      </p:sp>
      <p:pic>
        <p:nvPicPr>
          <p:cNvPr id="8194" name="Picture 2" descr="企業がPRに使いたいショート動画！YoutubeShortsやTikTok、リール、ブームの違いを徹底比較">
            <a:extLst>
              <a:ext uri="{FF2B5EF4-FFF2-40B4-BE49-F238E27FC236}">
                <a16:creationId xmlns:a16="http://schemas.microsoft.com/office/drawing/2014/main" id="{C868E07D-FAFE-49F1-BF93-C0B7BFB52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5" t="22671" r="9744" b="13975"/>
          <a:stretch/>
        </p:blipFill>
        <p:spPr bwMode="auto">
          <a:xfrm>
            <a:off x="809624" y="1690688"/>
            <a:ext cx="4146319" cy="16716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モバイルモーションキャプチャー mocopi | ソニー">
            <a:extLst>
              <a:ext uri="{FF2B5EF4-FFF2-40B4-BE49-F238E27FC236}">
                <a16:creationId xmlns:a16="http://schemas.microsoft.com/office/drawing/2014/main" id="{70CAF0E9-9338-4DDD-A43C-54CE8F8A5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367010"/>
            <a:ext cx="5053149" cy="284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8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目次</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5D76BA1-0377-44EE-BB02-DFC091AE0971}"/>
              </a:ext>
            </a:extLst>
          </p:cNvPr>
          <p:cNvSpPr txBox="1"/>
          <p:nvPr/>
        </p:nvSpPr>
        <p:spPr>
          <a:xfrm>
            <a:off x="854501" y="2075484"/>
            <a:ext cx="3248914"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2</a:t>
            </a:r>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 </a:t>
            </a:r>
            <a:r>
              <a:rPr kumimoji="1" lang="en-US" altLang="ja-JP" sz="4400" b="1" dirty="0" err="1">
                <a:solidFill>
                  <a:schemeClr val="bg1">
                    <a:lumMod val="65000"/>
                  </a:schemeClr>
                </a:solidFill>
                <a:latin typeface="ＭＳ Ｐゴシック" panose="020B0600070205080204" pitchFamily="50" charset="-128"/>
                <a:ea typeface="ＭＳ Ｐゴシック" panose="020B0600070205080204" pitchFamily="50" charset="-128"/>
              </a:rPr>
              <a:t>VTuber</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A0F2ECD-F23F-4C73-8D84-63FA79C6573C}"/>
              </a:ext>
            </a:extLst>
          </p:cNvPr>
          <p:cNvSpPr txBox="1"/>
          <p:nvPr/>
        </p:nvSpPr>
        <p:spPr>
          <a:xfrm>
            <a:off x="838196" y="2693909"/>
            <a:ext cx="5892268"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3. 2D</a:t>
            </a:r>
            <a:r>
              <a:rPr lang="ja-JP" altLang="en-US" sz="4400" b="1" dirty="0">
                <a:latin typeface="ＭＳ Ｐゴシック" panose="020B0600070205080204" pitchFamily="50" charset="-128"/>
                <a:ea typeface="ＭＳ Ｐゴシック" panose="020B0600070205080204" pitchFamily="50" charset="-128"/>
              </a:rPr>
              <a:t>アニメーション</a:t>
            </a:r>
            <a:endParaRPr kumimoji="1" lang="ja-JP" altLang="en-US" sz="4400" b="1"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AD78729-54E6-4179-87BA-5BB6ED3F3D6F}"/>
              </a:ext>
            </a:extLst>
          </p:cNvPr>
          <p:cNvSpPr txBox="1"/>
          <p:nvPr/>
        </p:nvSpPr>
        <p:spPr>
          <a:xfrm>
            <a:off x="838196" y="3362161"/>
            <a:ext cx="6412100"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4. 3D</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p>
        </p:txBody>
      </p:sp>
      <p:sp>
        <p:nvSpPr>
          <p:cNvPr id="13" name="テキスト ボックス 12">
            <a:extLst>
              <a:ext uri="{FF2B5EF4-FFF2-40B4-BE49-F238E27FC236}">
                <a16:creationId xmlns:a16="http://schemas.microsoft.com/office/drawing/2014/main" id="{C3009687-3E41-478C-BD1B-72475E6CE843}"/>
              </a:ext>
            </a:extLst>
          </p:cNvPr>
          <p:cNvSpPr txBox="1"/>
          <p:nvPr/>
        </p:nvSpPr>
        <p:spPr>
          <a:xfrm>
            <a:off x="838196" y="4030413"/>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5. VR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CE5395AF-F9D9-484C-9F01-FEED8C13EED2}"/>
              </a:ext>
            </a:extLst>
          </p:cNvPr>
          <p:cNvSpPr txBox="1"/>
          <p:nvPr/>
        </p:nvSpPr>
        <p:spPr>
          <a:xfrm>
            <a:off x="854501" y="1474544"/>
            <a:ext cx="6397203"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1. VR</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プロジェクト</a:t>
            </a:r>
          </a:p>
        </p:txBody>
      </p:sp>
      <p:sp>
        <p:nvSpPr>
          <p:cNvPr id="15" name="テキスト ボックス 14">
            <a:extLst>
              <a:ext uri="{FF2B5EF4-FFF2-40B4-BE49-F238E27FC236}">
                <a16:creationId xmlns:a16="http://schemas.microsoft.com/office/drawing/2014/main" id="{04D8346E-FBAE-4C4A-ADF1-11ECCC8B7F9E}"/>
              </a:ext>
            </a:extLst>
          </p:cNvPr>
          <p:cNvSpPr txBox="1"/>
          <p:nvPr/>
        </p:nvSpPr>
        <p:spPr>
          <a:xfrm>
            <a:off x="838197" y="4693418"/>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6. AR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95362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sz="5400" b="1" dirty="0">
                <a:latin typeface="メイリオ" panose="020B0604030504040204" pitchFamily="50" charset="-128"/>
                <a:ea typeface="メイリオ" panose="020B0604030504040204" pitchFamily="50" charset="-128"/>
              </a:rPr>
              <a:t>2D</a:t>
            </a:r>
            <a:r>
              <a:rPr lang="ja-JP" altLang="en-US" sz="5400" b="1" dirty="0">
                <a:latin typeface="メイリオ" panose="020B0604030504040204" pitchFamily="50" charset="-128"/>
                <a:ea typeface="メイリオ" panose="020B0604030504040204" pitchFamily="50" charset="-128"/>
              </a:rPr>
              <a:t>アニメーション部門</a:t>
            </a:r>
            <a:r>
              <a:rPr kumimoji="1" lang="ja-JP" altLang="en-US" b="1" dirty="0">
                <a:latin typeface="メイリオ" panose="020B0604030504040204" pitchFamily="50" charset="-128"/>
                <a:ea typeface="メイリオ" panose="020B0604030504040204" pitchFamily="50" charset="-128"/>
              </a:rPr>
              <a:t>報告</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C2EDA8C-84DC-4F65-9E68-71C5424C4A5A}"/>
              </a:ext>
            </a:extLst>
          </p:cNvPr>
          <p:cNvSpPr/>
          <p:nvPr/>
        </p:nvSpPr>
        <p:spPr>
          <a:xfrm>
            <a:off x="838200" y="1825625"/>
            <a:ext cx="3943350" cy="49278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800" dirty="0">
                <a:solidFill>
                  <a:schemeClr val="tx1"/>
                </a:solidFill>
                <a:latin typeface="HGP創英角ｺﾞｼｯｸUB" panose="020B0900000000000000" pitchFamily="50" charset="-128"/>
                <a:ea typeface="HGP創英角ｺﾞｼｯｸUB" panose="020B0900000000000000" pitchFamily="50" charset="-128"/>
              </a:rPr>
              <a:t>2D</a:t>
            </a:r>
            <a:r>
              <a:rPr lang="ja-JP" altLang="en-US" sz="4800" dirty="0">
                <a:solidFill>
                  <a:schemeClr val="tx1"/>
                </a:solidFill>
                <a:latin typeface="HGP創英角ｺﾞｼｯｸUB" panose="020B0900000000000000" pitchFamily="50" charset="-128"/>
                <a:ea typeface="HGP創英角ｺﾞｼｯｸUB" panose="020B0900000000000000" pitchFamily="50" charset="-128"/>
              </a:rPr>
              <a:t>アニメーションとは？</a:t>
            </a:r>
            <a:endParaRPr kumimoji="1" lang="ja-JP" altLang="en-US" sz="4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四角形: 角を丸くする 8">
            <a:extLst>
              <a:ext uri="{FF2B5EF4-FFF2-40B4-BE49-F238E27FC236}">
                <a16:creationId xmlns:a16="http://schemas.microsoft.com/office/drawing/2014/main" id="{A4DD4344-26B1-43DE-912E-989DCDA33B5A}"/>
              </a:ext>
            </a:extLst>
          </p:cNvPr>
          <p:cNvSpPr/>
          <p:nvPr/>
        </p:nvSpPr>
        <p:spPr>
          <a:xfrm>
            <a:off x="838200" y="1825625"/>
            <a:ext cx="3943350" cy="4927872"/>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rPr>
              <a:t>１</a:t>
            </a:r>
          </a:p>
        </p:txBody>
      </p:sp>
      <p:sp>
        <p:nvSpPr>
          <p:cNvPr id="10" name="四角形: 角を丸くする 9">
            <a:extLst>
              <a:ext uri="{FF2B5EF4-FFF2-40B4-BE49-F238E27FC236}">
                <a16:creationId xmlns:a16="http://schemas.microsoft.com/office/drawing/2014/main" id="{483DF7F6-05A1-4551-B018-6ABCAB2B179B}"/>
              </a:ext>
            </a:extLst>
          </p:cNvPr>
          <p:cNvSpPr/>
          <p:nvPr/>
        </p:nvSpPr>
        <p:spPr>
          <a:xfrm>
            <a:off x="5010694" y="1825625"/>
            <a:ext cx="3943350" cy="49278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solidFill>
                  <a:schemeClr val="tx1"/>
                </a:solidFill>
                <a:latin typeface="HGP創英角ｺﾞｼｯｸUB" panose="020B0900000000000000" pitchFamily="50" charset="-128"/>
                <a:ea typeface="HGP創英角ｺﾞｼｯｸUB" panose="020B0900000000000000" pitchFamily="50" charset="-128"/>
              </a:rPr>
              <a:t>YouTube</a:t>
            </a:r>
            <a:endPar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四角形: 角を丸くする 10">
            <a:extLst>
              <a:ext uri="{FF2B5EF4-FFF2-40B4-BE49-F238E27FC236}">
                <a16:creationId xmlns:a16="http://schemas.microsoft.com/office/drawing/2014/main" id="{85C94957-F15B-4098-A590-266E6067C432}"/>
              </a:ext>
            </a:extLst>
          </p:cNvPr>
          <p:cNvSpPr/>
          <p:nvPr/>
        </p:nvSpPr>
        <p:spPr>
          <a:xfrm>
            <a:off x="5010694" y="1794820"/>
            <a:ext cx="3943350" cy="4927872"/>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solidFill>
                  <a:schemeClr val="bg1"/>
                </a:solidFill>
                <a:latin typeface="HGP創英角ｺﾞｼｯｸUB" panose="020B0900000000000000" pitchFamily="50" charset="-128"/>
                <a:ea typeface="HGP創英角ｺﾞｼｯｸUB" panose="020B0900000000000000" pitchFamily="50" charset="-128"/>
              </a:rPr>
              <a:t>2</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27835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ja-JP" altLang="en-US" b="1" dirty="0">
                <a:latin typeface="メイリオ" panose="020B0604030504040204" pitchFamily="50" charset="-128"/>
                <a:ea typeface="メイリオ" panose="020B0604030504040204" pitchFamily="50" charset="-128"/>
              </a:rPr>
              <a:t>２</a:t>
            </a:r>
            <a:r>
              <a:rPr lang="en-US" altLang="ja-JP" b="1" dirty="0">
                <a:latin typeface="メイリオ" panose="020B0604030504040204" pitchFamily="50" charset="-128"/>
                <a:ea typeface="メイリオ" panose="020B0604030504040204" pitchFamily="50" charset="-128"/>
              </a:rPr>
              <a:t>D</a:t>
            </a:r>
            <a:r>
              <a:rPr lang="ja-JP" altLang="en-US" b="1" dirty="0">
                <a:latin typeface="メイリオ" panose="020B0604030504040204" pitchFamily="50" charset="-128"/>
                <a:ea typeface="メイリオ" panose="020B0604030504040204" pitchFamily="50" charset="-128"/>
              </a:rPr>
              <a:t>アニメーション部門とは？</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YouTube ブランド関連情報とガイドライン - YouTube のしくみ">
            <a:extLst>
              <a:ext uri="{FF2B5EF4-FFF2-40B4-BE49-F238E27FC236}">
                <a16:creationId xmlns:a16="http://schemas.microsoft.com/office/drawing/2014/main" id="{931FDDD8-BC3B-4C87-BEDD-F25D1D4AB7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06" b="24648"/>
          <a:stretch/>
        </p:blipFill>
        <p:spPr bwMode="auto">
          <a:xfrm>
            <a:off x="838200" y="1435341"/>
            <a:ext cx="4276725" cy="11703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ve2D Cubism Editor 5.0.0 ダウンロード">
            <a:extLst>
              <a:ext uri="{FF2B5EF4-FFF2-40B4-BE49-F238E27FC236}">
                <a16:creationId xmlns:a16="http://schemas.microsoft.com/office/drawing/2014/main" id="{DE936209-6014-4ED2-8FE2-0564427F0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1" y="2663629"/>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4924425" y="1704855"/>
            <a:ext cx="7381875" cy="117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YouTube</a:t>
            </a:r>
            <a:r>
              <a:rPr lang="ja-JP" altLang="en-US" sz="4000" b="1" dirty="0" err="1">
                <a:latin typeface="メイリオ" panose="020B0604030504040204" pitchFamily="50" charset="-128"/>
                <a:ea typeface="メイリオ" panose="020B0604030504040204" pitchFamily="50" charset="-128"/>
              </a:rPr>
              <a:t>での</a:t>
            </a:r>
            <a:r>
              <a:rPr lang="ja-JP" altLang="en-US" sz="4000" b="1" dirty="0">
                <a:latin typeface="メイリオ" panose="020B0604030504040204" pitchFamily="50" charset="-128"/>
                <a:ea typeface="メイリオ" panose="020B0604030504040204" pitchFamily="50" charset="-128"/>
              </a:rPr>
              <a:t>公開を目的として活動している</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5114394" y="2863661"/>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Live2D</a:t>
            </a:r>
            <a:r>
              <a:rPr lang="ja-JP" altLang="en-US" sz="4000" b="1" dirty="0">
                <a:latin typeface="メイリオ" panose="020B0604030504040204" pitchFamily="50" charset="-128"/>
                <a:ea typeface="メイリオ" panose="020B0604030504040204" pitchFamily="50" charset="-128"/>
              </a:rPr>
              <a:t>を使用している</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４体のオリジナルキャラを</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使って作成する</a:t>
            </a:r>
            <a:endParaRPr lang="en-US" altLang="ja-JP" sz="4000" b="1"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FFAF4BB4-198F-4C02-B8F9-F385C8C1C44C}"/>
              </a:ext>
            </a:extLst>
          </p:cNvPr>
          <p:cNvPicPr>
            <a:picLocks noChangeAspect="1"/>
          </p:cNvPicPr>
          <p:nvPr/>
        </p:nvPicPr>
        <p:blipFill rotWithShape="1">
          <a:blip r:embed="rId5">
            <a:extLst>
              <a:ext uri="{28A0092B-C50C-407E-A947-70E740481C1C}">
                <a14:useLocalDpi xmlns:a14="http://schemas.microsoft.com/office/drawing/2010/main" val="0"/>
              </a:ext>
            </a:extLst>
          </a:blip>
          <a:srcRect l="15485" t="7726" r="17261" b="17124"/>
          <a:stretch/>
        </p:blipFill>
        <p:spPr>
          <a:xfrm>
            <a:off x="1074464" y="5650736"/>
            <a:ext cx="1440093" cy="1207264"/>
          </a:xfrm>
          <a:prstGeom prst="rect">
            <a:avLst/>
          </a:prstGeom>
        </p:spPr>
      </p:pic>
      <p:pic>
        <p:nvPicPr>
          <p:cNvPr id="12" name="図 11">
            <a:extLst>
              <a:ext uri="{FF2B5EF4-FFF2-40B4-BE49-F238E27FC236}">
                <a16:creationId xmlns:a16="http://schemas.microsoft.com/office/drawing/2014/main" id="{644DBC28-4C65-4B8B-9043-77BA3ABF96B0}"/>
              </a:ext>
            </a:extLst>
          </p:cNvPr>
          <p:cNvPicPr>
            <a:picLocks noChangeAspect="1"/>
          </p:cNvPicPr>
          <p:nvPr/>
        </p:nvPicPr>
        <p:blipFill rotWithShape="1">
          <a:blip r:embed="rId6">
            <a:extLst>
              <a:ext uri="{28A0092B-C50C-407E-A947-70E740481C1C}">
                <a14:useLocalDpi xmlns:a14="http://schemas.microsoft.com/office/drawing/2010/main" val="0"/>
              </a:ext>
            </a:extLst>
          </a:blip>
          <a:srcRect l="7493" t="8095" r="17460" b="9228"/>
          <a:stretch/>
        </p:blipFill>
        <p:spPr>
          <a:xfrm>
            <a:off x="2608668" y="4589913"/>
            <a:ext cx="1227606" cy="990557"/>
          </a:xfrm>
          <a:prstGeom prst="rect">
            <a:avLst/>
          </a:prstGeom>
        </p:spPr>
      </p:pic>
      <p:pic>
        <p:nvPicPr>
          <p:cNvPr id="13" name="図 12">
            <a:extLst>
              <a:ext uri="{FF2B5EF4-FFF2-40B4-BE49-F238E27FC236}">
                <a16:creationId xmlns:a16="http://schemas.microsoft.com/office/drawing/2014/main" id="{BCAC3864-1AA8-439F-B865-B69911F748EA}"/>
              </a:ext>
            </a:extLst>
          </p:cNvPr>
          <p:cNvPicPr>
            <a:picLocks noChangeAspect="1"/>
          </p:cNvPicPr>
          <p:nvPr/>
        </p:nvPicPr>
        <p:blipFill rotWithShape="1">
          <a:blip r:embed="rId7">
            <a:extLst>
              <a:ext uri="{28A0092B-C50C-407E-A947-70E740481C1C}">
                <a14:useLocalDpi xmlns:a14="http://schemas.microsoft.com/office/drawing/2010/main" val="0"/>
              </a:ext>
            </a:extLst>
          </a:blip>
          <a:srcRect l="23292" t="17646" r="23410" b="17359"/>
          <a:stretch/>
        </p:blipFill>
        <p:spPr>
          <a:xfrm>
            <a:off x="1181101" y="4589913"/>
            <a:ext cx="1187943" cy="1085464"/>
          </a:xfrm>
          <a:prstGeom prst="rect">
            <a:avLst/>
          </a:prstGeom>
        </p:spPr>
      </p:pic>
      <p:pic>
        <p:nvPicPr>
          <p:cNvPr id="14" name="図 13">
            <a:extLst>
              <a:ext uri="{FF2B5EF4-FFF2-40B4-BE49-F238E27FC236}">
                <a16:creationId xmlns:a16="http://schemas.microsoft.com/office/drawing/2014/main" id="{4AEDC6BF-5F05-487A-B5BB-5E809C534629}"/>
              </a:ext>
            </a:extLst>
          </p:cNvPr>
          <p:cNvPicPr>
            <a:picLocks noChangeAspect="1"/>
          </p:cNvPicPr>
          <p:nvPr/>
        </p:nvPicPr>
        <p:blipFill rotWithShape="1">
          <a:blip r:embed="rId8">
            <a:extLst>
              <a:ext uri="{28A0092B-C50C-407E-A947-70E740481C1C}">
                <a14:useLocalDpi xmlns:a14="http://schemas.microsoft.com/office/drawing/2010/main" val="0"/>
              </a:ext>
            </a:extLst>
          </a:blip>
          <a:srcRect l="2005" r="8163" b="10443"/>
          <a:stretch/>
        </p:blipFill>
        <p:spPr>
          <a:xfrm>
            <a:off x="2681202" y="5754153"/>
            <a:ext cx="1046599" cy="996683"/>
          </a:xfrm>
          <a:prstGeom prst="rect">
            <a:avLst/>
          </a:prstGeom>
        </p:spPr>
      </p:pic>
      <p:pic>
        <p:nvPicPr>
          <p:cNvPr id="5" name="図 4">
            <a:extLst>
              <a:ext uri="{FF2B5EF4-FFF2-40B4-BE49-F238E27FC236}">
                <a16:creationId xmlns:a16="http://schemas.microsoft.com/office/drawing/2014/main" id="{DC920899-41BC-430B-9D47-B0F83525F40D}"/>
              </a:ext>
            </a:extLst>
          </p:cNvPr>
          <p:cNvPicPr>
            <a:picLocks noChangeAspect="1"/>
          </p:cNvPicPr>
          <p:nvPr/>
        </p:nvPicPr>
        <p:blipFill rotWithShape="1">
          <a:blip r:embed="rId9">
            <a:extLst>
              <a:ext uri="{28A0092B-C50C-407E-A947-70E740481C1C}">
                <a14:useLocalDpi xmlns:a14="http://schemas.microsoft.com/office/drawing/2010/main" val="0"/>
              </a:ext>
            </a:extLst>
          </a:blip>
          <a:srcRect t="30338"/>
          <a:stretch/>
        </p:blipFill>
        <p:spPr>
          <a:xfrm>
            <a:off x="4780541" y="4721692"/>
            <a:ext cx="5467094" cy="2114355"/>
          </a:xfrm>
          <a:prstGeom prst="rect">
            <a:avLst/>
          </a:prstGeom>
        </p:spPr>
      </p:pic>
    </p:spTree>
    <p:extLst>
      <p:ext uri="{BB962C8B-B14F-4D97-AF65-F5344CB8AC3E}">
        <p14:creationId xmlns:p14="http://schemas.microsoft.com/office/powerpoint/2010/main" val="120748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fade">
                                      <p:cBhvr>
                                        <p:cTn id="30" dur="500"/>
                                        <p:tgtEl>
                                          <p:spTgt spid="2052"/>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b="1" dirty="0">
                <a:latin typeface="メイリオ" panose="020B0604030504040204" pitchFamily="50" charset="-128"/>
                <a:ea typeface="メイリオ" panose="020B0604030504040204" pitchFamily="50" charset="-128"/>
              </a:rPr>
              <a:t>YouTube</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コンテンツ プレースホルダー 2">
            <a:extLst>
              <a:ext uri="{FF2B5EF4-FFF2-40B4-BE49-F238E27FC236}">
                <a16:creationId xmlns:a16="http://schemas.microsoft.com/office/drawing/2014/main" id="{F76C2FD1-8D8D-402E-B5A3-3993A084F586}"/>
              </a:ext>
            </a:extLst>
          </p:cNvPr>
          <p:cNvSpPr>
            <a:spLocks noGrp="1"/>
          </p:cNvSpPr>
          <p:nvPr>
            <p:ph idx="1"/>
          </p:nvPr>
        </p:nvSpPr>
        <p:spPr>
          <a:xfrm>
            <a:off x="744991" y="1434329"/>
            <a:ext cx="11201400" cy="824427"/>
          </a:xfrm>
        </p:spPr>
        <p:txBody>
          <a:bodyPr>
            <a:noAutofit/>
          </a:bodyPr>
          <a:lstStyle/>
          <a:p>
            <a:pPr marL="0" indent="0" algn="ctr">
              <a:buNone/>
            </a:pPr>
            <a:r>
              <a:rPr lang="en-US" altLang="ja-JP" sz="5400" b="1" dirty="0">
                <a:latin typeface="メイリオ" panose="020B0604030504040204" pitchFamily="50" charset="-128"/>
                <a:ea typeface="メイリオ" panose="020B0604030504040204" pitchFamily="50" charset="-128"/>
              </a:rPr>
              <a:t>30</a:t>
            </a:r>
            <a:r>
              <a:rPr lang="ja-JP" altLang="en-US" sz="5400" b="1" dirty="0">
                <a:latin typeface="メイリオ" panose="020B0604030504040204" pitchFamily="50" charset="-128"/>
                <a:ea typeface="メイリオ" panose="020B0604030504040204" pitchFamily="50" charset="-128"/>
              </a:rPr>
              <a:t>秒～１分</a:t>
            </a:r>
            <a:r>
              <a:rPr lang="en-US" altLang="ja-JP" sz="5400" b="1" dirty="0">
                <a:latin typeface="メイリオ" panose="020B0604030504040204" pitchFamily="50" charset="-128"/>
                <a:ea typeface="メイリオ" panose="020B0604030504040204" pitchFamily="50" charset="-128"/>
              </a:rPr>
              <a:t>30</a:t>
            </a:r>
            <a:r>
              <a:rPr lang="ja-JP" altLang="en-US" sz="5400" b="1" dirty="0">
                <a:latin typeface="メイリオ" panose="020B0604030504040204" pitchFamily="50" charset="-128"/>
                <a:ea typeface="メイリオ" panose="020B0604030504040204" pitchFamily="50" charset="-128"/>
              </a:rPr>
              <a:t>秒ほどの動画を投稿</a:t>
            </a:r>
            <a:endParaRPr lang="en-US" altLang="ja-JP" sz="5400" b="1" dirty="0">
              <a:latin typeface="メイリオ" panose="020B0604030504040204" pitchFamily="50" charset="-128"/>
              <a:ea typeface="メイリオ" panose="020B0604030504040204" pitchFamily="50" charset="-128"/>
            </a:endParaRPr>
          </a:p>
          <a:p>
            <a:pPr marL="0" indent="0" algn="ctr">
              <a:buNone/>
            </a:pPr>
            <a:endParaRPr lang="en-US" altLang="ja-JP" sz="5400" b="1" dirty="0">
              <a:latin typeface="メイリオ" panose="020B0604030504040204" pitchFamily="50" charset="-128"/>
              <a:ea typeface="メイリオ" panose="020B0604030504040204" pitchFamily="50" charset="-128"/>
            </a:endParaRPr>
          </a:p>
        </p:txBody>
      </p:sp>
      <p:pic>
        <p:nvPicPr>
          <p:cNvPr id="3" name="全員集合">
            <a:hlinkClick r:id="" action="ppaction://media"/>
            <a:extLst>
              <a:ext uri="{FF2B5EF4-FFF2-40B4-BE49-F238E27FC236}">
                <a16:creationId xmlns:a16="http://schemas.microsoft.com/office/drawing/2014/main" id="{1E1C6F0D-EBA7-4E17-8E7B-B495DFBA6D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4991" y="2258023"/>
            <a:ext cx="8128000" cy="4572000"/>
          </a:xfrm>
          <a:prstGeom prst="rect">
            <a:avLst/>
          </a:prstGeom>
        </p:spPr>
      </p:pic>
      <p:sp>
        <p:nvSpPr>
          <p:cNvPr id="6" name="コンテンツ プレースホルダー 2">
            <a:extLst>
              <a:ext uri="{FF2B5EF4-FFF2-40B4-BE49-F238E27FC236}">
                <a16:creationId xmlns:a16="http://schemas.microsoft.com/office/drawing/2014/main" id="{06A0C931-954E-4A23-8809-E7704488A9C4}"/>
              </a:ext>
            </a:extLst>
          </p:cNvPr>
          <p:cNvSpPr txBox="1">
            <a:spLocks/>
          </p:cNvSpPr>
          <p:nvPr/>
        </p:nvSpPr>
        <p:spPr>
          <a:xfrm>
            <a:off x="9006840" y="2303743"/>
            <a:ext cx="2980917" cy="2295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5400" b="1" dirty="0">
                <a:latin typeface="メイリオ" panose="020B0604030504040204" pitchFamily="50" charset="-128"/>
                <a:ea typeface="メイリオ" panose="020B0604030504040204" pitchFamily="50" charset="-128"/>
              </a:rPr>
              <a:t>週</a:t>
            </a:r>
            <a:r>
              <a:rPr lang="en-US" altLang="ja-JP" sz="5400" b="1" dirty="0">
                <a:latin typeface="メイリオ" panose="020B0604030504040204" pitchFamily="50" charset="-128"/>
                <a:ea typeface="メイリオ" panose="020B0604030504040204" pitchFamily="50" charset="-128"/>
              </a:rPr>
              <a:t>1</a:t>
            </a:r>
            <a:r>
              <a:rPr lang="ja-JP" altLang="en-US" sz="5400" b="1" dirty="0">
                <a:latin typeface="メイリオ" panose="020B0604030504040204" pitchFamily="50" charset="-128"/>
                <a:ea typeface="メイリオ" panose="020B0604030504040204" pitchFamily="50" charset="-128"/>
              </a:rPr>
              <a:t>投稿</a:t>
            </a:r>
            <a:endParaRPr lang="en-US" altLang="ja-JP" sz="54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5400" b="1" dirty="0">
                <a:latin typeface="メイリオ" panose="020B0604030504040204" pitchFamily="50" charset="-128"/>
                <a:ea typeface="メイリオ" panose="020B0604030504040204" pitchFamily="50" charset="-128"/>
              </a:rPr>
              <a:t>を目指す</a:t>
            </a:r>
            <a:endParaRPr lang="en-US" altLang="ja-JP" sz="5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650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目次</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5D76BA1-0377-44EE-BB02-DFC091AE0971}"/>
              </a:ext>
            </a:extLst>
          </p:cNvPr>
          <p:cNvSpPr txBox="1"/>
          <p:nvPr/>
        </p:nvSpPr>
        <p:spPr>
          <a:xfrm>
            <a:off x="854501" y="2075484"/>
            <a:ext cx="3248914"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2</a:t>
            </a:r>
            <a:r>
              <a:rPr kumimoji="1" lang="en-US" altLang="ja-JP" sz="4400" b="1" dirty="0">
                <a:latin typeface="ＭＳ Ｐゴシック" panose="020B0600070205080204" pitchFamily="50" charset="-128"/>
                <a:ea typeface="ＭＳ Ｐゴシック" panose="020B0600070205080204" pitchFamily="50" charset="-128"/>
              </a:rPr>
              <a:t>. </a:t>
            </a:r>
            <a:r>
              <a:rPr kumimoji="1" lang="en-US" altLang="ja-JP" sz="4400" b="1" dirty="0" err="1">
                <a:latin typeface="ＭＳ Ｐゴシック" panose="020B0600070205080204" pitchFamily="50" charset="-128"/>
                <a:ea typeface="ＭＳ Ｐゴシック" panose="020B0600070205080204" pitchFamily="50" charset="-128"/>
              </a:rPr>
              <a:t>VTuber</a:t>
            </a:r>
            <a:endParaRPr kumimoji="1" lang="ja-JP" altLang="en-US" sz="4400" b="1"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A0F2ECD-F23F-4C73-8D84-63FA79C6573C}"/>
              </a:ext>
            </a:extLst>
          </p:cNvPr>
          <p:cNvSpPr txBox="1"/>
          <p:nvPr/>
        </p:nvSpPr>
        <p:spPr>
          <a:xfrm>
            <a:off x="838196" y="2693909"/>
            <a:ext cx="5892268"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3. 2D</a:t>
            </a:r>
            <a:r>
              <a:rPr lang="ja-JP" altLang="en-US" sz="4400" b="1" dirty="0">
                <a:latin typeface="ＭＳ Ｐゴシック" panose="020B0600070205080204" pitchFamily="50" charset="-128"/>
                <a:ea typeface="ＭＳ Ｐゴシック" panose="020B0600070205080204" pitchFamily="50" charset="-128"/>
              </a:rPr>
              <a:t>アニメーション</a:t>
            </a:r>
            <a:endParaRPr kumimoji="1" lang="ja-JP" altLang="en-US" sz="4400" b="1"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AD78729-54E6-4179-87BA-5BB6ED3F3D6F}"/>
              </a:ext>
            </a:extLst>
          </p:cNvPr>
          <p:cNvSpPr txBox="1"/>
          <p:nvPr/>
        </p:nvSpPr>
        <p:spPr>
          <a:xfrm>
            <a:off x="838196" y="3362161"/>
            <a:ext cx="6412100" cy="769441"/>
          </a:xfrm>
          <a:prstGeom prst="rect">
            <a:avLst/>
          </a:prstGeom>
          <a:noFill/>
        </p:spPr>
        <p:txBody>
          <a:bodyPr wrap="square" rtlCol="0">
            <a:spAutoFit/>
          </a:bodyPr>
          <a:lstStyle/>
          <a:p>
            <a:r>
              <a:rPr kumimoji="1" lang="en-US" altLang="ja-JP" sz="4400" b="1" dirty="0">
                <a:latin typeface="ＭＳ Ｐゴシック" panose="020B0600070205080204" pitchFamily="50" charset="-128"/>
                <a:ea typeface="ＭＳ Ｐゴシック" panose="020B0600070205080204" pitchFamily="50" charset="-128"/>
              </a:rPr>
              <a:t>4. 3D</a:t>
            </a:r>
            <a:r>
              <a:rPr kumimoji="1" lang="ja-JP" altLang="en-US" sz="4400" b="1" dirty="0">
                <a:latin typeface="ＭＳ Ｐゴシック" panose="020B0600070205080204" pitchFamily="50" charset="-128"/>
                <a:ea typeface="ＭＳ Ｐゴシック" panose="020B0600070205080204" pitchFamily="50" charset="-128"/>
              </a:rPr>
              <a:t>アニメーション</a:t>
            </a:r>
          </a:p>
        </p:txBody>
      </p:sp>
      <p:sp>
        <p:nvSpPr>
          <p:cNvPr id="13" name="テキスト ボックス 12">
            <a:extLst>
              <a:ext uri="{FF2B5EF4-FFF2-40B4-BE49-F238E27FC236}">
                <a16:creationId xmlns:a16="http://schemas.microsoft.com/office/drawing/2014/main" id="{C3009687-3E41-478C-BD1B-72475E6CE843}"/>
              </a:ext>
            </a:extLst>
          </p:cNvPr>
          <p:cNvSpPr txBox="1"/>
          <p:nvPr/>
        </p:nvSpPr>
        <p:spPr>
          <a:xfrm>
            <a:off x="838196" y="4030413"/>
            <a:ext cx="4224493"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5. VR</a:t>
            </a:r>
            <a:r>
              <a:rPr lang="ja-JP" altLang="en-US" sz="4400" b="1" dirty="0">
                <a:latin typeface="ＭＳ Ｐゴシック" panose="020B0600070205080204" pitchFamily="50" charset="-128"/>
                <a:ea typeface="ＭＳ Ｐゴシック" panose="020B0600070205080204" pitchFamily="50" charset="-128"/>
              </a:rPr>
              <a:t>ゲーム</a:t>
            </a:r>
            <a:endParaRPr kumimoji="1" lang="ja-JP" altLang="en-US" sz="4400" b="1"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CE5395AF-F9D9-484C-9F01-FEED8C13EED2}"/>
              </a:ext>
            </a:extLst>
          </p:cNvPr>
          <p:cNvSpPr txBox="1"/>
          <p:nvPr/>
        </p:nvSpPr>
        <p:spPr>
          <a:xfrm>
            <a:off x="854501" y="1474544"/>
            <a:ext cx="6397203" cy="769441"/>
          </a:xfrm>
          <a:prstGeom prst="rect">
            <a:avLst/>
          </a:prstGeom>
          <a:noFill/>
        </p:spPr>
        <p:txBody>
          <a:bodyPr wrap="square" rtlCol="0">
            <a:spAutoFit/>
          </a:bodyPr>
          <a:lstStyle/>
          <a:p>
            <a:r>
              <a:rPr kumimoji="1" lang="en-US" altLang="ja-JP" sz="4400" b="1" dirty="0">
                <a:latin typeface="ＭＳ Ｐゴシック" panose="020B0600070205080204" pitchFamily="50" charset="-128"/>
                <a:ea typeface="ＭＳ Ｐゴシック" panose="020B0600070205080204" pitchFamily="50" charset="-128"/>
              </a:rPr>
              <a:t>1. VR</a:t>
            </a:r>
            <a:r>
              <a:rPr kumimoji="1" lang="ja-JP" altLang="en-US" sz="4400" b="1" dirty="0">
                <a:latin typeface="ＭＳ Ｐゴシック" panose="020B0600070205080204" pitchFamily="50" charset="-128"/>
                <a:ea typeface="ＭＳ Ｐゴシック" panose="020B0600070205080204" pitchFamily="50" charset="-128"/>
              </a:rPr>
              <a:t>プロジェクト</a:t>
            </a:r>
          </a:p>
        </p:txBody>
      </p:sp>
      <p:sp>
        <p:nvSpPr>
          <p:cNvPr id="15" name="テキスト ボックス 14">
            <a:extLst>
              <a:ext uri="{FF2B5EF4-FFF2-40B4-BE49-F238E27FC236}">
                <a16:creationId xmlns:a16="http://schemas.microsoft.com/office/drawing/2014/main" id="{04D8346E-FBAE-4C4A-ADF1-11ECCC8B7F9E}"/>
              </a:ext>
            </a:extLst>
          </p:cNvPr>
          <p:cNvSpPr txBox="1"/>
          <p:nvPr/>
        </p:nvSpPr>
        <p:spPr>
          <a:xfrm>
            <a:off x="838197" y="4693418"/>
            <a:ext cx="4224493"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6. AR</a:t>
            </a:r>
            <a:r>
              <a:rPr lang="ja-JP" altLang="en-US" sz="4400" b="1" dirty="0">
                <a:latin typeface="ＭＳ Ｐゴシック" panose="020B0600070205080204" pitchFamily="50" charset="-128"/>
                <a:ea typeface="ＭＳ Ｐゴシック" panose="020B0600070205080204" pitchFamily="50" charset="-128"/>
              </a:rPr>
              <a:t>ゲーム</a:t>
            </a:r>
            <a:endParaRPr kumimoji="1" lang="ja-JP" altLang="en-US" sz="44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35423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目次</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5D76BA1-0377-44EE-BB02-DFC091AE0971}"/>
              </a:ext>
            </a:extLst>
          </p:cNvPr>
          <p:cNvSpPr txBox="1"/>
          <p:nvPr/>
        </p:nvSpPr>
        <p:spPr>
          <a:xfrm>
            <a:off x="854501" y="2075484"/>
            <a:ext cx="3248914"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2</a:t>
            </a:r>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 </a:t>
            </a:r>
            <a:r>
              <a:rPr kumimoji="1" lang="en-US" altLang="ja-JP" sz="4400" b="1" dirty="0" err="1">
                <a:solidFill>
                  <a:schemeClr val="bg1">
                    <a:lumMod val="65000"/>
                  </a:schemeClr>
                </a:solidFill>
                <a:latin typeface="ＭＳ Ｐゴシック" panose="020B0600070205080204" pitchFamily="50" charset="-128"/>
                <a:ea typeface="ＭＳ Ｐゴシック" panose="020B0600070205080204" pitchFamily="50" charset="-128"/>
              </a:rPr>
              <a:t>VTuber</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A0F2ECD-F23F-4C73-8D84-63FA79C6573C}"/>
              </a:ext>
            </a:extLst>
          </p:cNvPr>
          <p:cNvSpPr txBox="1"/>
          <p:nvPr/>
        </p:nvSpPr>
        <p:spPr>
          <a:xfrm>
            <a:off x="838196" y="2693909"/>
            <a:ext cx="5892268"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3. 2D</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AD78729-54E6-4179-87BA-5BB6ED3F3D6F}"/>
              </a:ext>
            </a:extLst>
          </p:cNvPr>
          <p:cNvSpPr txBox="1"/>
          <p:nvPr/>
        </p:nvSpPr>
        <p:spPr>
          <a:xfrm>
            <a:off x="838196" y="3362161"/>
            <a:ext cx="6412100" cy="769441"/>
          </a:xfrm>
          <a:prstGeom prst="rect">
            <a:avLst/>
          </a:prstGeom>
          <a:noFill/>
        </p:spPr>
        <p:txBody>
          <a:bodyPr wrap="square" rtlCol="0">
            <a:spAutoFit/>
          </a:bodyPr>
          <a:lstStyle/>
          <a:p>
            <a:r>
              <a:rPr kumimoji="1" lang="en-US" altLang="ja-JP" sz="4400" b="1" dirty="0">
                <a:latin typeface="ＭＳ Ｐゴシック" panose="020B0600070205080204" pitchFamily="50" charset="-128"/>
                <a:ea typeface="ＭＳ Ｐゴシック" panose="020B0600070205080204" pitchFamily="50" charset="-128"/>
              </a:rPr>
              <a:t>4. 3D</a:t>
            </a:r>
            <a:r>
              <a:rPr kumimoji="1" lang="ja-JP" altLang="en-US" sz="4400" b="1" dirty="0">
                <a:latin typeface="ＭＳ Ｐゴシック" panose="020B0600070205080204" pitchFamily="50" charset="-128"/>
                <a:ea typeface="ＭＳ Ｐゴシック" panose="020B0600070205080204" pitchFamily="50" charset="-128"/>
              </a:rPr>
              <a:t>アニメーション</a:t>
            </a:r>
          </a:p>
        </p:txBody>
      </p:sp>
      <p:sp>
        <p:nvSpPr>
          <p:cNvPr id="13" name="テキスト ボックス 12">
            <a:extLst>
              <a:ext uri="{FF2B5EF4-FFF2-40B4-BE49-F238E27FC236}">
                <a16:creationId xmlns:a16="http://schemas.microsoft.com/office/drawing/2014/main" id="{C3009687-3E41-478C-BD1B-72475E6CE843}"/>
              </a:ext>
            </a:extLst>
          </p:cNvPr>
          <p:cNvSpPr txBox="1"/>
          <p:nvPr/>
        </p:nvSpPr>
        <p:spPr>
          <a:xfrm>
            <a:off x="838196" y="4030413"/>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5. VR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CE5395AF-F9D9-484C-9F01-FEED8C13EED2}"/>
              </a:ext>
            </a:extLst>
          </p:cNvPr>
          <p:cNvSpPr txBox="1"/>
          <p:nvPr/>
        </p:nvSpPr>
        <p:spPr>
          <a:xfrm>
            <a:off x="854501" y="1474544"/>
            <a:ext cx="6397203"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1. VR</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プロジェクト</a:t>
            </a:r>
          </a:p>
        </p:txBody>
      </p:sp>
      <p:sp>
        <p:nvSpPr>
          <p:cNvPr id="15" name="テキスト ボックス 14">
            <a:extLst>
              <a:ext uri="{FF2B5EF4-FFF2-40B4-BE49-F238E27FC236}">
                <a16:creationId xmlns:a16="http://schemas.microsoft.com/office/drawing/2014/main" id="{04D8346E-FBAE-4C4A-ADF1-11ECCC8B7F9E}"/>
              </a:ext>
            </a:extLst>
          </p:cNvPr>
          <p:cNvSpPr txBox="1"/>
          <p:nvPr/>
        </p:nvSpPr>
        <p:spPr>
          <a:xfrm>
            <a:off x="838197" y="4693418"/>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6. AR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68136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sz="5400" b="1" dirty="0">
                <a:latin typeface="メイリオ" panose="020B0604030504040204" pitchFamily="50" charset="-128"/>
                <a:ea typeface="メイリオ" panose="020B0604030504040204" pitchFamily="50" charset="-128"/>
              </a:rPr>
              <a:t>3D</a:t>
            </a:r>
            <a:r>
              <a:rPr lang="ja-JP" altLang="en-US" sz="5400" b="1" dirty="0">
                <a:latin typeface="メイリオ" panose="020B0604030504040204" pitchFamily="50" charset="-128"/>
                <a:ea typeface="メイリオ" panose="020B0604030504040204" pitchFamily="50" charset="-128"/>
              </a:rPr>
              <a:t>アニメーション部門</a:t>
            </a:r>
            <a:r>
              <a:rPr kumimoji="1" lang="ja-JP" altLang="en-US" b="1" dirty="0">
                <a:latin typeface="メイリオ" panose="020B0604030504040204" pitchFamily="50" charset="-128"/>
                <a:ea typeface="メイリオ" panose="020B0604030504040204" pitchFamily="50" charset="-128"/>
              </a:rPr>
              <a:t>報告</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C2EDA8C-84DC-4F65-9E68-71C5424C4A5A}"/>
              </a:ext>
            </a:extLst>
          </p:cNvPr>
          <p:cNvSpPr/>
          <p:nvPr/>
        </p:nvSpPr>
        <p:spPr>
          <a:xfrm>
            <a:off x="838200" y="1825625"/>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chemeClr val="tx1"/>
                </a:solidFill>
                <a:latin typeface="HGP創英角ｺﾞｼｯｸUB" panose="020B0900000000000000" pitchFamily="50" charset="-128"/>
                <a:ea typeface="HGP創英角ｺﾞｼｯｸUB" panose="020B0900000000000000" pitchFamily="50" charset="-128"/>
              </a:rPr>
              <a:t>３</a:t>
            </a:r>
            <a:r>
              <a:rPr lang="en-US" altLang="ja-JP" sz="4800" dirty="0">
                <a:solidFill>
                  <a:schemeClr val="tx1"/>
                </a:solidFill>
                <a:latin typeface="HGP創英角ｺﾞｼｯｸUB" panose="020B0900000000000000" pitchFamily="50" charset="-128"/>
                <a:ea typeface="HGP創英角ｺﾞｼｯｸUB" panose="020B0900000000000000" pitchFamily="50" charset="-128"/>
              </a:rPr>
              <a:t>D</a:t>
            </a:r>
            <a:r>
              <a:rPr lang="ja-JP" altLang="en-US" sz="4800" dirty="0">
                <a:solidFill>
                  <a:schemeClr val="tx1"/>
                </a:solidFill>
                <a:latin typeface="HGP創英角ｺﾞｼｯｸUB" panose="020B0900000000000000" pitchFamily="50" charset="-128"/>
                <a:ea typeface="HGP創英角ｺﾞｼｯｸUB" panose="020B0900000000000000" pitchFamily="50" charset="-128"/>
              </a:rPr>
              <a:t>アニメーション部門</a:t>
            </a:r>
            <a:endParaRPr lang="en-US" altLang="ja-JP" sz="48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4800" dirty="0">
                <a:solidFill>
                  <a:schemeClr val="tx1"/>
                </a:solidFill>
                <a:latin typeface="HGP創英角ｺﾞｼｯｸUB" panose="020B0900000000000000" pitchFamily="50" charset="-128"/>
                <a:ea typeface="HGP創英角ｺﾞｼｯｸUB" panose="020B0900000000000000" pitchFamily="50" charset="-128"/>
              </a:rPr>
              <a:t>とは？</a:t>
            </a:r>
            <a:endParaRPr kumimoji="1" lang="ja-JP" altLang="en-US" sz="4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四角形: 角を丸くする 8">
            <a:extLst>
              <a:ext uri="{FF2B5EF4-FFF2-40B4-BE49-F238E27FC236}">
                <a16:creationId xmlns:a16="http://schemas.microsoft.com/office/drawing/2014/main" id="{A4DD4344-26B1-43DE-912E-989DCDA33B5A}"/>
              </a:ext>
            </a:extLst>
          </p:cNvPr>
          <p:cNvSpPr/>
          <p:nvPr/>
        </p:nvSpPr>
        <p:spPr>
          <a:xfrm>
            <a:off x="838200" y="1814203"/>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rPr>
              <a:t>１</a:t>
            </a:r>
          </a:p>
        </p:txBody>
      </p:sp>
      <p:sp>
        <p:nvSpPr>
          <p:cNvPr id="10" name="四角形: 角を丸くする 9">
            <a:extLst>
              <a:ext uri="{FF2B5EF4-FFF2-40B4-BE49-F238E27FC236}">
                <a16:creationId xmlns:a16="http://schemas.microsoft.com/office/drawing/2014/main" id="{483DF7F6-05A1-4551-B018-6ABCAB2B179B}"/>
              </a:ext>
            </a:extLst>
          </p:cNvPr>
          <p:cNvSpPr/>
          <p:nvPr/>
        </p:nvSpPr>
        <p:spPr>
          <a:xfrm>
            <a:off x="5676900" y="1825625"/>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rPr>
              <a:t>３</a:t>
            </a:r>
            <a:r>
              <a:rPr kumimoji="1" lang="en-US" altLang="ja-JP" sz="5400" dirty="0">
                <a:solidFill>
                  <a:schemeClr val="tx1"/>
                </a:solidFill>
                <a:latin typeface="HGP創英角ｺﾞｼｯｸUB" panose="020B0900000000000000" pitchFamily="50" charset="-128"/>
                <a:ea typeface="HGP創英角ｺﾞｼｯｸUB" panose="020B0900000000000000" pitchFamily="50" charset="-128"/>
              </a:rPr>
              <a:t>D</a:t>
            </a:r>
            <a:r>
              <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rPr>
              <a:t>アニメーションとは？</a:t>
            </a:r>
          </a:p>
        </p:txBody>
      </p:sp>
      <p:sp>
        <p:nvSpPr>
          <p:cNvPr id="11" name="四角形: 角を丸くする 10">
            <a:extLst>
              <a:ext uri="{FF2B5EF4-FFF2-40B4-BE49-F238E27FC236}">
                <a16:creationId xmlns:a16="http://schemas.microsoft.com/office/drawing/2014/main" id="{85C94957-F15B-4098-A590-266E6067C432}"/>
              </a:ext>
            </a:extLst>
          </p:cNvPr>
          <p:cNvSpPr/>
          <p:nvPr/>
        </p:nvSpPr>
        <p:spPr>
          <a:xfrm>
            <a:off x="5676900" y="1814203"/>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solidFill>
                  <a:schemeClr val="bg1"/>
                </a:solidFill>
                <a:latin typeface="HGP創英角ｺﾞｼｯｸUB" panose="020B0900000000000000" pitchFamily="50" charset="-128"/>
                <a:ea typeface="HGP創英角ｺﾞｼｯｸUB" panose="020B0900000000000000" pitchFamily="50" charset="-128"/>
              </a:rPr>
              <a:t>2</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四角形: 角を丸くする 11">
            <a:extLst>
              <a:ext uri="{FF2B5EF4-FFF2-40B4-BE49-F238E27FC236}">
                <a16:creationId xmlns:a16="http://schemas.microsoft.com/office/drawing/2014/main" id="{8A8F1EA7-2477-4AEC-A22C-188227DDAA93}"/>
              </a:ext>
            </a:extLst>
          </p:cNvPr>
          <p:cNvSpPr/>
          <p:nvPr/>
        </p:nvSpPr>
        <p:spPr>
          <a:xfrm>
            <a:off x="838200" y="4347883"/>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solidFill>
                  <a:schemeClr val="tx1"/>
                </a:solidFill>
                <a:latin typeface="HGP創英角ｺﾞｼｯｸUB" panose="020B0900000000000000" pitchFamily="50" charset="-128"/>
                <a:ea typeface="HGP創英角ｺﾞｼｯｸUB" panose="020B0900000000000000" pitchFamily="50" charset="-128"/>
              </a:rPr>
              <a:t>YouTube</a:t>
            </a:r>
            <a:endPar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 name="四角形: 角を丸くする 12">
            <a:extLst>
              <a:ext uri="{FF2B5EF4-FFF2-40B4-BE49-F238E27FC236}">
                <a16:creationId xmlns:a16="http://schemas.microsoft.com/office/drawing/2014/main" id="{CCD59735-D255-4EAE-8D0B-50E28056DAD3}"/>
              </a:ext>
            </a:extLst>
          </p:cNvPr>
          <p:cNvSpPr/>
          <p:nvPr/>
        </p:nvSpPr>
        <p:spPr>
          <a:xfrm>
            <a:off x="838200" y="4347883"/>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solidFill>
                  <a:schemeClr val="bg1"/>
                </a:solidFill>
                <a:latin typeface="HGP創英角ｺﾞｼｯｸUB" panose="020B0900000000000000" pitchFamily="50" charset="-128"/>
                <a:ea typeface="HGP創英角ｺﾞｼｯｸUB" panose="020B0900000000000000" pitchFamily="50" charset="-128"/>
              </a:rPr>
              <a:t>3</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7" name="四角形: 角を丸くする 16">
            <a:extLst>
              <a:ext uri="{FF2B5EF4-FFF2-40B4-BE49-F238E27FC236}">
                <a16:creationId xmlns:a16="http://schemas.microsoft.com/office/drawing/2014/main" id="{1E7100F7-6AA0-439C-8413-3F717757CBAF}"/>
              </a:ext>
            </a:extLst>
          </p:cNvPr>
          <p:cNvSpPr/>
          <p:nvPr/>
        </p:nvSpPr>
        <p:spPr>
          <a:xfrm>
            <a:off x="5676900" y="4262747"/>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rPr>
              <a:t>芝生祭</a:t>
            </a:r>
          </a:p>
        </p:txBody>
      </p:sp>
      <p:sp>
        <p:nvSpPr>
          <p:cNvPr id="18" name="四角形: 角を丸くする 17">
            <a:extLst>
              <a:ext uri="{FF2B5EF4-FFF2-40B4-BE49-F238E27FC236}">
                <a16:creationId xmlns:a16="http://schemas.microsoft.com/office/drawing/2014/main" id="{B93A72EE-0B35-4BDD-8E2F-142EDA8D95D3}"/>
              </a:ext>
            </a:extLst>
          </p:cNvPr>
          <p:cNvSpPr/>
          <p:nvPr/>
        </p:nvSpPr>
        <p:spPr>
          <a:xfrm>
            <a:off x="5676900" y="4251325"/>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solidFill>
                  <a:schemeClr val="bg1"/>
                </a:solidFill>
                <a:latin typeface="HGP創英角ｺﾞｼｯｸUB" panose="020B0900000000000000" pitchFamily="50" charset="-128"/>
                <a:ea typeface="HGP創英角ｺﾞｼｯｸUB" panose="020B0900000000000000" pitchFamily="50" charset="-128"/>
              </a:rPr>
              <a:t>4</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472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a:latin typeface="メイリオ" panose="020B0604030504040204" pitchFamily="50" charset="-128"/>
                <a:ea typeface="メイリオ" panose="020B0604030504040204" pitchFamily="50" charset="-128"/>
              </a:rPr>
              <a:t>3D</a:t>
            </a:r>
            <a:r>
              <a:rPr lang="ja-JP" altLang="en-US" b="1" dirty="0">
                <a:latin typeface="メイリオ" panose="020B0604030504040204" pitchFamily="50" charset="-128"/>
                <a:ea typeface="メイリオ" panose="020B0604030504040204" pitchFamily="50" charset="-128"/>
              </a:rPr>
              <a:t>アニメーション部門とは？</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YouTube ブランド関連情報とガイドライン - YouTube のしくみ">
            <a:extLst>
              <a:ext uri="{FF2B5EF4-FFF2-40B4-BE49-F238E27FC236}">
                <a16:creationId xmlns:a16="http://schemas.microsoft.com/office/drawing/2014/main" id="{931FDDD8-BC3B-4C87-BEDD-F25D1D4AB7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06" b="24648"/>
          <a:stretch/>
        </p:blipFill>
        <p:spPr bwMode="auto">
          <a:xfrm>
            <a:off x="838200" y="1435341"/>
            <a:ext cx="4276725" cy="1170367"/>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4924425" y="1704855"/>
            <a:ext cx="7381875" cy="117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YouTube</a:t>
            </a:r>
            <a:r>
              <a:rPr lang="ja-JP" altLang="en-US" sz="4000" b="1" dirty="0" err="1">
                <a:latin typeface="メイリオ" panose="020B0604030504040204" pitchFamily="50" charset="-128"/>
                <a:ea typeface="メイリオ" panose="020B0604030504040204" pitchFamily="50" charset="-128"/>
              </a:rPr>
              <a:t>での</a:t>
            </a:r>
            <a:r>
              <a:rPr lang="ja-JP" altLang="en-US" sz="4000" b="1" dirty="0">
                <a:latin typeface="メイリオ" panose="020B0604030504040204" pitchFamily="50" charset="-128"/>
                <a:ea typeface="メイリオ" panose="020B0604030504040204" pitchFamily="50" charset="-128"/>
              </a:rPr>
              <a:t>公開を目的として活動している</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5114925" y="3176604"/>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p:txBody>
      </p:sp>
      <p:pic>
        <p:nvPicPr>
          <p:cNvPr id="10242" name="Picture 2" descr="Blender - YouTube">
            <a:extLst>
              <a:ext uri="{FF2B5EF4-FFF2-40B4-BE49-F238E27FC236}">
                <a16:creationId xmlns:a16="http://schemas.microsoft.com/office/drawing/2014/main" id="{3351FC06-75B6-440D-A7F2-CD8B1029E8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54" b="14555"/>
          <a:stretch/>
        </p:blipFill>
        <p:spPr bwMode="auto">
          <a:xfrm>
            <a:off x="1181101" y="2546706"/>
            <a:ext cx="3799114" cy="2723610"/>
          </a:xfrm>
          <a:prstGeom prst="rect">
            <a:avLst/>
          </a:prstGeom>
          <a:noFill/>
          <a:extLst>
            <a:ext uri="{909E8E84-426E-40DD-AFC4-6F175D3DCCD1}">
              <a14:hiddenFill xmlns:a14="http://schemas.microsoft.com/office/drawing/2010/main">
                <a:solidFill>
                  <a:srgbClr val="FFFFFF"/>
                </a:solidFill>
              </a14:hiddenFill>
            </a:ext>
          </a:extLst>
        </p:spPr>
      </p:pic>
      <p:sp>
        <p:nvSpPr>
          <p:cNvPr id="15" name="コンテンツ プレースホルダー 2">
            <a:extLst>
              <a:ext uri="{FF2B5EF4-FFF2-40B4-BE49-F238E27FC236}">
                <a16:creationId xmlns:a16="http://schemas.microsoft.com/office/drawing/2014/main" id="{F842A494-B84F-4FAC-923E-5B744CD9674D}"/>
              </a:ext>
            </a:extLst>
          </p:cNvPr>
          <p:cNvSpPr txBox="1">
            <a:spLocks/>
          </p:cNvSpPr>
          <p:nvPr/>
        </p:nvSpPr>
        <p:spPr>
          <a:xfrm>
            <a:off x="5114925" y="3883747"/>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YouTube</a:t>
            </a:r>
            <a:r>
              <a:rPr lang="ja-JP" altLang="en-US" sz="4000" b="1" dirty="0">
                <a:latin typeface="メイリオ" panose="020B0604030504040204" pitchFamily="50" charset="-128"/>
                <a:ea typeface="メイリオ" panose="020B0604030504040204" pitchFamily="50" charset="-128"/>
              </a:rPr>
              <a:t>用の</a:t>
            </a:r>
            <a:r>
              <a:rPr lang="en-US" altLang="ja-JP" sz="4000" b="1" dirty="0" err="1">
                <a:latin typeface="メイリオ" panose="020B0604030504040204" pitchFamily="50" charset="-128"/>
                <a:ea typeface="メイリオ" panose="020B0604030504040204" pitchFamily="50" charset="-128"/>
              </a:rPr>
              <a:t>Vtuber</a:t>
            </a:r>
            <a:r>
              <a:rPr lang="ja-JP" altLang="en-US" sz="4000" b="1" dirty="0">
                <a:latin typeface="メイリオ" panose="020B0604030504040204" pitchFamily="50" charset="-128"/>
                <a:ea typeface="メイリオ" panose="020B0604030504040204" pitchFamily="50" charset="-128"/>
              </a:rPr>
              <a:t>の</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３</a:t>
            </a:r>
            <a:r>
              <a:rPr lang="en-US" altLang="ja-JP" sz="4000" b="1" dirty="0">
                <a:latin typeface="メイリオ" panose="020B0604030504040204" pitchFamily="50" charset="-128"/>
                <a:ea typeface="メイリオ" panose="020B0604030504040204" pitchFamily="50" charset="-128"/>
              </a:rPr>
              <a:t>D</a:t>
            </a:r>
            <a:r>
              <a:rPr lang="ja-JP" altLang="en-US" sz="4000" b="1" dirty="0">
                <a:latin typeface="メイリオ" panose="020B0604030504040204" pitchFamily="50" charset="-128"/>
                <a:ea typeface="メイリオ" panose="020B0604030504040204" pitchFamily="50" charset="-128"/>
              </a:rPr>
              <a:t>アバターを使用し作成する</a:t>
            </a:r>
            <a:endParaRPr lang="en-US" altLang="ja-JP" sz="4000" b="1"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ED507B31-BB16-4340-9051-6A842B402B4C}"/>
              </a:ext>
            </a:extLst>
          </p:cNvPr>
          <p:cNvSpPr txBox="1">
            <a:spLocks/>
          </p:cNvSpPr>
          <p:nvPr/>
        </p:nvSpPr>
        <p:spPr>
          <a:xfrm>
            <a:off x="5114924" y="2949638"/>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Blender</a:t>
            </a:r>
            <a:r>
              <a:rPr lang="ja-JP" altLang="en-US" sz="4000" b="1" dirty="0">
                <a:latin typeface="メイリオ" panose="020B0604030504040204" pitchFamily="50" charset="-128"/>
                <a:ea typeface="メイリオ" panose="020B0604030504040204" pitchFamily="50" charset="-128"/>
              </a:rPr>
              <a:t>を使用している</a:t>
            </a:r>
            <a:endParaRPr lang="en-US" altLang="ja-JP"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06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a:latin typeface="メイリオ" panose="020B0604030504040204" pitchFamily="50" charset="-128"/>
                <a:ea typeface="メイリオ" panose="020B0604030504040204" pitchFamily="50" charset="-128"/>
              </a:rPr>
              <a:t>3D</a:t>
            </a:r>
            <a:r>
              <a:rPr lang="ja-JP" altLang="en-US" b="1" dirty="0">
                <a:latin typeface="メイリオ" panose="020B0604030504040204" pitchFamily="50" charset="-128"/>
                <a:ea typeface="メイリオ" panose="020B0604030504040204" pitchFamily="50" charset="-128"/>
              </a:rPr>
              <a:t>アニメーションとは？</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2730139" y="1652665"/>
            <a:ext cx="11026140" cy="117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手打ち式と</a:t>
            </a:r>
            <a:r>
              <a:rPr lang="en-US" altLang="ja-JP" sz="4000" b="1" dirty="0">
                <a:latin typeface="メイリオ" panose="020B0604030504040204" pitchFamily="50" charset="-128"/>
                <a:ea typeface="メイリオ" panose="020B0604030504040204" pitchFamily="50" charset="-128"/>
              </a:rPr>
              <a:t>MMD</a:t>
            </a:r>
            <a:r>
              <a:rPr lang="ja-JP" altLang="en-US" sz="4000" b="1" dirty="0">
                <a:latin typeface="メイリオ" panose="020B0604030504040204" pitchFamily="50" charset="-128"/>
                <a:ea typeface="メイリオ" panose="020B0604030504040204" pitchFamily="50" charset="-128"/>
              </a:rPr>
              <a:t>の２種類がある</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5114925" y="3176604"/>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ED507B31-BB16-4340-9051-6A842B402B4C}"/>
              </a:ext>
            </a:extLst>
          </p:cNvPr>
          <p:cNvSpPr txBox="1">
            <a:spLocks/>
          </p:cNvSpPr>
          <p:nvPr/>
        </p:nvSpPr>
        <p:spPr>
          <a:xfrm>
            <a:off x="-1060474" y="1653780"/>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Blender</a:t>
            </a:r>
            <a:r>
              <a:rPr lang="ja-JP" altLang="en-US" sz="4000" b="1" dirty="0">
                <a:latin typeface="メイリオ" panose="020B0604030504040204" pitchFamily="50" charset="-128"/>
                <a:ea typeface="メイリオ" panose="020B0604030504040204" pitchFamily="50" charset="-128"/>
              </a:rPr>
              <a:t>を使用</a:t>
            </a:r>
            <a:endParaRPr lang="en-US" altLang="ja-JP" sz="4000" b="1" dirty="0">
              <a:latin typeface="メイリオ" panose="020B0604030504040204" pitchFamily="50" charset="-128"/>
              <a:ea typeface="メイリオ" panose="020B0604030504040204" pitchFamily="50" charset="-128"/>
            </a:endParaRPr>
          </a:p>
        </p:txBody>
      </p:sp>
      <p:pic>
        <p:nvPicPr>
          <p:cNvPr id="10" name="無題の動画 ‐ Clipchampで作成">
            <a:hlinkClick r:id="" action="ppaction://media"/>
            <a:extLst>
              <a:ext uri="{FF2B5EF4-FFF2-40B4-BE49-F238E27FC236}">
                <a16:creationId xmlns:a16="http://schemas.microsoft.com/office/drawing/2014/main" id="{944D7289-8233-412D-9361-A154DAA8364A}"/>
              </a:ext>
            </a:extLst>
          </p:cNvPr>
          <p:cNvPicPr>
            <a:picLocks noGrp="1" noChangeAspect="1"/>
          </p:cNvPicPr>
          <p:nvPr>
            <p:ph idx="1"/>
            <a:videoFile r:link="rId1"/>
            <p:extLst>
              <p:ext uri="{DAA4B4D4-6D71-4841-9C94-3DE7FCFB9230}">
                <p14:media xmlns:p14="http://schemas.microsoft.com/office/powerpoint/2010/main" r:embed="rId2">
                  <p14:trim end="2152"/>
                </p14:media>
              </p:ext>
            </p:extLst>
          </p:nvPr>
        </p:nvPicPr>
        <p:blipFill>
          <a:blip r:embed="rId7"/>
          <a:stretch>
            <a:fillRect/>
          </a:stretch>
        </p:blipFill>
        <p:spPr>
          <a:xfrm>
            <a:off x="-2120537" y="2236197"/>
            <a:ext cx="8216537" cy="4621803"/>
          </a:xfrm>
        </p:spPr>
      </p:pic>
      <p:pic>
        <p:nvPicPr>
          <p:cNvPr id="11" name="無題の動画 ‐ Clipchampで作成 (1)">
            <a:hlinkClick r:id="" action="ppaction://media"/>
            <a:extLst>
              <a:ext uri="{FF2B5EF4-FFF2-40B4-BE49-F238E27FC236}">
                <a16:creationId xmlns:a16="http://schemas.microsoft.com/office/drawing/2014/main" id="{DB93EF34-DFD1-4FE5-9930-B1755E2AD8B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778250" y="2236196"/>
            <a:ext cx="8216726" cy="4621803"/>
          </a:xfrm>
          <a:prstGeom prst="rect">
            <a:avLst/>
          </a:prstGeom>
        </p:spPr>
      </p:pic>
    </p:spTree>
    <p:extLst>
      <p:ext uri="{BB962C8B-B14F-4D97-AF65-F5344CB8AC3E}">
        <p14:creationId xmlns:p14="http://schemas.microsoft.com/office/powerpoint/2010/main" val="307679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2" fill="hold"/>
                                        <p:tgtEl>
                                          <p:spTgt spid="10"/>
                                        </p:tgtEl>
                                      </p:cBhvr>
                                    </p:cmd>
                                  </p:childTnLst>
                                </p:cTn>
                              </p:par>
                              <p:par>
                                <p:cTn id="7" presetID="1" presetClass="mediacall" presetSubtype="0" fill="hold" nodeType="withEffect">
                                  <p:stCondLst>
                                    <p:cond delay="0"/>
                                  </p:stCondLst>
                                  <p:childTnLst>
                                    <p:cmd type="call" cmd="playFrom(0.0)">
                                      <p:cBhvr>
                                        <p:cTn id="8" dur="170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b="1" dirty="0">
                <a:latin typeface="メイリオ" panose="020B0604030504040204" pitchFamily="50" charset="-128"/>
                <a:ea typeface="メイリオ" panose="020B0604030504040204" pitchFamily="50" charset="-128"/>
              </a:rPr>
              <a:t>YouTube</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コンテンツ プレースホルダー 2">
            <a:extLst>
              <a:ext uri="{FF2B5EF4-FFF2-40B4-BE49-F238E27FC236}">
                <a16:creationId xmlns:a16="http://schemas.microsoft.com/office/drawing/2014/main" id="{F76C2FD1-8D8D-402E-B5A3-3993A084F586}"/>
              </a:ext>
            </a:extLst>
          </p:cNvPr>
          <p:cNvSpPr>
            <a:spLocks noGrp="1"/>
          </p:cNvSpPr>
          <p:nvPr>
            <p:ph idx="1"/>
          </p:nvPr>
        </p:nvSpPr>
        <p:spPr>
          <a:xfrm>
            <a:off x="604837" y="2721436"/>
            <a:ext cx="10982325" cy="2511425"/>
          </a:xfrm>
        </p:spPr>
        <p:txBody>
          <a:bodyPr>
            <a:noAutofit/>
          </a:bodyPr>
          <a:lstStyle/>
          <a:p>
            <a:pPr marL="0" indent="0" algn="ctr">
              <a:buNone/>
            </a:pPr>
            <a:r>
              <a:rPr lang="en-US" altLang="ja-JP" sz="6000" b="1" dirty="0" err="1">
                <a:latin typeface="メイリオ" panose="020B0604030504040204" pitchFamily="50" charset="-128"/>
                <a:ea typeface="メイリオ" panose="020B0604030504040204" pitchFamily="50" charset="-128"/>
              </a:rPr>
              <a:t>Vtuber</a:t>
            </a:r>
            <a:r>
              <a:rPr lang="ja-JP" altLang="en-US" sz="6000" b="1" dirty="0">
                <a:latin typeface="メイリオ" panose="020B0604030504040204" pitchFamily="50" charset="-128"/>
                <a:ea typeface="メイリオ" panose="020B0604030504040204" pitchFamily="50" charset="-128"/>
              </a:rPr>
              <a:t>２体の</a:t>
            </a:r>
            <a:endParaRPr lang="en-US" altLang="ja-JP" sz="6000" b="1" dirty="0">
              <a:latin typeface="メイリオ" panose="020B0604030504040204" pitchFamily="50" charset="-128"/>
              <a:ea typeface="メイリオ" panose="020B0604030504040204" pitchFamily="50" charset="-128"/>
            </a:endParaRPr>
          </a:p>
          <a:p>
            <a:pPr marL="0" indent="0" algn="ctr">
              <a:buNone/>
            </a:pPr>
            <a:r>
              <a:rPr lang="en-US" altLang="ja-JP" sz="6000" b="1" dirty="0">
                <a:latin typeface="メイリオ" panose="020B0604030504040204" pitchFamily="50" charset="-128"/>
                <a:ea typeface="メイリオ" panose="020B0604030504040204" pitchFamily="50" charset="-128"/>
              </a:rPr>
              <a:t>3D</a:t>
            </a:r>
            <a:r>
              <a:rPr lang="ja-JP" altLang="en-US" sz="6000" b="1" dirty="0">
                <a:latin typeface="メイリオ" panose="020B0604030504040204" pitchFamily="50" charset="-128"/>
                <a:ea typeface="メイリオ" panose="020B0604030504040204" pitchFamily="50" charset="-128"/>
              </a:rPr>
              <a:t>アバターが完成！！</a:t>
            </a:r>
            <a:endParaRPr lang="en-US" altLang="ja-JP" sz="6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43917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b="1" dirty="0">
                <a:latin typeface="メイリオ" panose="020B0604030504040204" pitchFamily="50" charset="-128"/>
                <a:ea typeface="メイリオ" panose="020B0604030504040204" pitchFamily="50" charset="-128"/>
              </a:rPr>
              <a:t>YouTube</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00F5ACF-8C31-42CC-A232-AD18F137A7AB}"/>
              </a:ext>
            </a:extLst>
          </p:cNvPr>
          <p:cNvPicPr>
            <a:picLocks noChangeAspect="1"/>
          </p:cNvPicPr>
          <p:nvPr/>
        </p:nvPicPr>
        <p:blipFill rotWithShape="1">
          <a:blip r:embed="rId3">
            <a:extLst>
              <a:ext uri="{28A0092B-C50C-407E-A947-70E740481C1C}">
                <a14:useLocalDpi xmlns:a14="http://schemas.microsoft.com/office/drawing/2010/main" val="0"/>
              </a:ext>
            </a:extLst>
          </a:blip>
          <a:srcRect l="23998" t="13809" r="32389"/>
          <a:stretch/>
        </p:blipFill>
        <p:spPr>
          <a:xfrm>
            <a:off x="838200" y="1480781"/>
            <a:ext cx="4777107" cy="5377219"/>
          </a:xfrm>
          <a:prstGeom prst="rect">
            <a:avLst/>
          </a:prstGeom>
        </p:spPr>
      </p:pic>
      <p:pic>
        <p:nvPicPr>
          <p:cNvPr id="9" name="図 8">
            <a:extLst>
              <a:ext uri="{FF2B5EF4-FFF2-40B4-BE49-F238E27FC236}">
                <a16:creationId xmlns:a16="http://schemas.microsoft.com/office/drawing/2014/main" id="{229C8176-C402-4AE6-BF3F-CADE0DA7EC45}"/>
              </a:ext>
            </a:extLst>
          </p:cNvPr>
          <p:cNvPicPr>
            <a:picLocks noChangeAspect="1"/>
          </p:cNvPicPr>
          <p:nvPr/>
        </p:nvPicPr>
        <p:blipFill rotWithShape="1">
          <a:blip r:embed="rId4">
            <a:extLst>
              <a:ext uri="{28A0092B-C50C-407E-A947-70E740481C1C}">
                <a14:useLocalDpi xmlns:a14="http://schemas.microsoft.com/office/drawing/2010/main" val="0"/>
              </a:ext>
            </a:extLst>
          </a:blip>
          <a:srcRect l="29731" t="23905" r="39213" b="9809"/>
          <a:stretch/>
        </p:blipFill>
        <p:spPr>
          <a:xfrm>
            <a:off x="5615307" y="1480781"/>
            <a:ext cx="4430030" cy="5390391"/>
          </a:xfrm>
          <a:prstGeom prst="rect">
            <a:avLst/>
          </a:prstGeom>
        </p:spPr>
      </p:pic>
      <p:pic>
        <p:nvPicPr>
          <p:cNvPr id="11" name="図 10">
            <a:extLst>
              <a:ext uri="{FF2B5EF4-FFF2-40B4-BE49-F238E27FC236}">
                <a16:creationId xmlns:a16="http://schemas.microsoft.com/office/drawing/2014/main" id="{0A8556B5-ECDF-472B-BEFA-8EB0DCFE2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0943" y="1480781"/>
            <a:ext cx="1808154" cy="5339824"/>
          </a:xfrm>
          <a:prstGeom prst="rect">
            <a:avLst/>
          </a:prstGeom>
        </p:spPr>
      </p:pic>
      <p:pic>
        <p:nvPicPr>
          <p:cNvPr id="12" name="コンテンツ プレースホルダー 6">
            <a:extLst>
              <a:ext uri="{FF2B5EF4-FFF2-40B4-BE49-F238E27FC236}">
                <a16:creationId xmlns:a16="http://schemas.microsoft.com/office/drawing/2014/main" id="{F1E66BA3-1C87-4C70-A13F-6EA27BBEA57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391760" y="1469843"/>
            <a:ext cx="2750857" cy="5361700"/>
          </a:xfrm>
        </p:spPr>
      </p:pic>
    </p:spTree>
    <p:extLst>
      <p:ext uri="{BB962C8B-B14F-4D97-AF65-F5344CB8AC3E}">
        <p14:creationId xmlns:p14="http://schemas.microsoft.com/office/powerpoint/2010/main" val="131352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芝生祭</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コンテンツ プレースホルダー 2">
            <a:extLst>
              <a:ext uri="{FF2B5EF4-FFF2-40B4-BE49-F238E27FC236}">
                <a16:creationId xmlns:a16="http://schemas.microsoft.com/office/drawing/2014/main" id="{F76C2FD1-8D8D-402E-B5A3-3993A084F586}"/>
              </a:ext>
            </a:extLst>
          </p:cNvPr>
          <p:cNvSpPr>
            <a:spLocks noGrp="1"/>
          </p:cNvSpPr>
          <p:nvPr>
            <p:ph idx="1"/>
          </p:nvPr>
        </p:nvSpPr>
        <p:spPr>
          <a:xfrm>
            <a:off x="371475" y="2459278"/>
            <a:ext cx="10982325" cy="2511425"/>
          </a:xfrm>
        </p:spPr>
        <p:txBody>
          <a:bodyPr>
            <a:noAutofit/>
          </a:bodyPr>
          <a:lstStyle/>
          <a:p>
            <a:pPr marL="0" indent="0" algn="ctr">
              <a:buNone/>
            </a:pPr>
            <a:r>
              <a:rPr lang="ja-JP" altLang="en-US" sz="6000" b="1" dirty="0">
                <a:latin typeface="メイリオ" panose="020B0604030504040204" pitchFamily="50" charset="-128"/>
                <a:ea typeface="メイリオ" panose="020B0604030504040204" pitchFamily="50" charset="-128"/>
              </a:rPr>
              <a:t>芝生祭で</a:t>
            </a:r>
            <a:r>
              <a:rPr lang="en-US" altLang="ja-JP" sz="6000" b="1" dirty="0" err="1">
                <a:latin typeface="メイリオ" panose="020B0604030504040204" pitchFamily="50" charset="-128"/>
                <a:ea typeface="メイリオ" panose="020B0604030504040204" pitchFamily="50" charset="-128"/>
              </a:rPr>
              <a:t>Vtuber</a:t>
            </a:r>
            <a:r>
              <a:rPr lang="ja-JP" altLang="en-US" sz="6000" b="1" dirty="0">
                <a:latin typeface="メイリオ" panose="020B0604030504040204" pitchFamily="50" charset="-128"/>
                <a:ea typeface="メイリオ" panose="020B0604030504040204" pitchFamily="50" charset="-128"/>
              </a:rPr>
              <a:t>を使った</a:t>
            </a:r>
            <a:endParaRPr lang="en-US" altLang="ja-JP" sz="6000" b="1" dirty="0">
              <a:latin typeface="メイリオ" panose="020B0604030504040204" pitchFamily="50" charset="-128"/>
              <a:ea typeface="メイリオ" panose="020B0604030504040204" pitchFamily="50" charset="-128"/>
            </a:endParaRPr>
          </a:p>
          <a:p>
            <a:pPr marL="0" indent="0" algn="ctr">
              <a:buNone/>
            </a:pPr>
            <a:r>
              <a:rPr lang="ja-JP" altLang="en-US" sz="6000" b="1" dirty="0">
                <a:latin typeface="メイリオ" panose="020B0604030504040204" pitchFamily="50" charset="-128"/>
                <a:ea typeface="メイリオ" panose="020B0604030504040204" pitchFamily="50" charset="-128"/>
              </a:rPr>
              <a:t>ステージ企画を予定</a:t>
            </a:r>
            <a:endParaRPr lang="en-US" altLang="ja-JP" sz="6000" b="1" dirty="0">
              <a:latin typeface="メイリオ" panose="020B0604030504040204" pitchFamily="50" charset="-128"/>
              <a:ea typeface="メイリオ" panose="020B0604030504040204" pitchFamily="50" charset="-128"/>
            </a:endParaRPr>
          </a:p>
          <a:p>
            <a:pPr marL="0" indent="0" algn="ctr">
              <a:buNone/>
            </a:pPr>
            <a:r>
              <a:rPr lang="ja-JP" altLang="en-US" sz="6000" b="1" dirty="0">
                <a:latin typeface="メイリオ" panose="020B0604030504040204" pitchFamily="50" charset="-128"/>
                <a:ea typeface="メイリオ" panose="020B0604030504040204" pitchFamily="50" charset="-128"/>
              </a:rPr>
              <a:t>企画、学年問わず</a:t>
            </a:r>
            <a:endParaRPr lang="en-US" altLang="ja-JP" sz="6000" b="1" dirty="0">
              <a:latin typeface="メイリオ" panose="020B0604030504040204" pitchFamily="50" charset="-128"/>
              <a:ea typeface="メイリオ" panose="020B0604030504040204" pitchFamily="50" charset="-128"/>
            </a:endParaRPr>
          </a:p>
          <a:p>
            <a:pPr marL="0" indent="0" algn="ctr">
              <a:buNone/>
            </a:pPr>
            <a:r>
              <a:rPr lang="ja-JP" altLang="en-US" sz="6000" b="1" dirty="0">
                <a:latin typeface="メイリオ" panose="020B0604030504040204" pitchFamily="50" charset="-128"/>
                <a:ea typeface="メイリオ" panose="020B0604030504040204" pitchFamily="50" charset="-128"/>
              </a:rPr>
              <a:t>手伝ってくれる人募集</a:t>
            </a:r>
            <a:endParaRPr lang="en-US" altLang="ja-JP" sz="6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09821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目次</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5D76BA1-0377-44EE-BB02-DFC091AE0971}"/>
              </a:ext>
            </a:extLst>
          </p:cNvPr>
          <p:cNvSpPr txBox="1"/>
          <p:nvPr/>
        </p:nvSpPr>
        <p:spPr>
          <a:xfrm>
            <a:off x="854501" y="2075484"/>
            <a:ext cx="3248914"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2</a:t>
            </a:r>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 </a:t>
            </a:r>
            <a:r>
              <a:rPr kumimoji="1" lang="en-US" altLang="ja-JP" sz="4400" b="1" dirty="0" err="1">
                <a:solidFill>
                  <a:schemeClr val="bg1">
                    <a:lumMod val="65000"/>
                  </a:schemeClr>
                </a:solidFill>
                <a:latin typeface="ＭＳ Ｐゴシック" panose="020B0600070205080204" pitchFamily="50" charset="-128"/>
                <a:ea typeface="ＭＳ Ｐゴシック" panose="020B0600070205080204" pitchFamily="50" charset="-128"/>
              </a:rPr>
              <a:t>VTuber</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A0F2ECD-F23F-4C73-8D84-63FA79C6573C}"/>
              </a:ext>
            </a:extLst>
          </p:cNvPr>
          <p:cNvSpPr txBox="1"/>
          <p:nvPr/>
        </p:nvSpPr>
        <p:spPr>
          <a:xfrm>
            <a:off x="838196" y="2693909"/>
            <a:ext cx="5892268"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3. 2D</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AD78729-54E6-4179-87BA-5BB6ED3F3D6F}"/>
              </a:ext>
            </a:extLst>
          </p:cNvPr>
          <p:cNvSpPr txBox="1"/>
          <p:nvPr/>
        </p:nvSpPr>
        <p:spPr>
          <a:xfrm>
            <a:off x="838196" y="3362161"/>
            <a:ext cx="6412100"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4. 3D</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p>
        </p:txBody>
      </p:sp>
      <p:sp>
        <p:nvSpPr>
          <p:cNvPr id="13" name="テキスト ボックス 12">
            <a:extLst>
              <a:ext uri="{FF2B5EF4-FFF2-40B4-BE49-F238E27FC236}">
                <a16:creationId xmlns:a16="http://schemas.microsoft.com/office/drawing/2014/main" id="{C3009687-3E41-478C-BD1B-72475E6CE843}"/>
              </a:ext>
            </a:extLst>
          </p:cNvPr>
          <p:cNvSpPr txBox="1"/>
          <p:nvPr/>
        </p:nvSpPr>
        <p:spPr>
          <a:xfrm>
            <a:off x="838196" y="4030413"/>
            <a:ext cx="4224493"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5. VR</a:t>
            </a:r>
            <a:r>
              <a:rPr lang="ja-JP" altLang="en-US" sz="4400" b="1" dirty="0">
                <a:latin typeface="ＭＳ Ｐゴシック" panose="020B0600070205080204" pitchFamily="50" charset="-128"/>
                <a:ea typeface="ＭＳ Ｐゴシック" panose="020B0600070205080204" pitchFamily="50" charset="-128"/>
              </a:rPr>
              <a:t>ゲーム</a:t>
            </a:r>
            <a:endParaRPr kumimoji="1" lang="ja-JP" altLang="en-US" sz="4400" b="1"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CE5395AF-F9D9-484C-9F01-FEED8C13EED2}"/>
              </a:ext>
            </a:extLst>
          </p:cNvPr>
          <p:cNvSpPr txBox="1"/>
          <p:nvPr/>
        </p:nvSpPr>
        <p:spPr>
          <a:xfrm>
            <a:off x="854501" y="1474544"/>
            <a:ext cx="6397203"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1. VR</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プロジェクト</a:t>
            </a:r>
          </a:p>
        </p:txBody>
      </p:sp>
      <p:sp>
        <p:nvSpPr>
          <p:cNvPr id="15" name="テキスト ボックス 14">
            <a:extLst>
              <a:ext uri="{FF2B5EF4-FFF2-40B4-BE49-F238E27FC236}">
                <a16:creationId xmlns:a16="http://schemas.microsoft.com/office/drawing/2014/main" id="{04D8346E-FBAE-4C4A-ADF1-11ECCC8B7F9E}"/>
              </a:ext>
            </a:extLst>
          </p:cNvPr>
          <p:cNvSpPr txBox="1"/>
          <p:nvPr/>
        </p:nvSpPr>
        <p:spPr>
          <a:xfrm>
            <a:off x="838197" y="4693418"/>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6. AR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9817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sz="5400" b="1" dirty="0">
                <a:latin typeface="メイリオ" panose="020B0604030504040204" pitchFamily="50" charset="-128"/>
                <a:ea typeface="メイリオ" panose="020B0604030504040204" pitchFamily="50" charset="-128"/>
              </a:rPr>
              <a:t>VR</a:t>
            </a:r>
            <a:r>
              <a:rPr lang="ja-JP" altLang="en-US" sz="5400" b="1" dirty="0">
                <a:latin typeface="メイリオ" panose="020B0604030504040204" pitchFamily="50" charset="-128"/>
                <a:ea typeface="メイリオ" panose="020B0604030504040204" pitchFamily="50" charset="-128"/>
              </a:rPr>
              <a:t>ゲーム部門</a:t>
            </a:r>
            <a:r>
              <a:rPr kumimoji="1" lang="ja-JP" altLang="en-US" b="1" dirty="0">
                <a:latin typeface="メイリオ" panose="020B0604030504040204" pitchFamily="50" charset="-128"/>
                <a:ea typeface="メイリオ" panose="020B0604030504040204" pitchFamily="50" charset="-128"/>
              </a:rPr>
              <a:t>報告</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C2EDA8C-84DC-4F65-9E68-71C5424C4A5A}"/>
              </a:ext>
            </a:extLst>
          </p:cNvPr>
          <p:cNvSpPr/>
          <p:nvPr/>
        </p:nvSpPr>
        <p:spPr>
          <a:xfrm>
            <a:off x="838200" y="1825625"/>
            <a:ext cx="3943350" cy="46672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tx1"/>
                </a:solidFill>
                <a:latin typeface="HGP創英角ｺﾞｼｯｸUB" panose="020B0900000000000000" pitchFamily="50" charset="-128"/>
                <a:ea typeface="HGP創英角ｺﾞｼｯｸUB" panose="020B0900000000000000" pitchFamily="50" charset="-128"/>
              </a:rPr>
              <a:t>VR</a:t>
            </a:r>
            <a:r>
              <a:rPr kumimoji="1" lang="ja-JP" altLang="en-US" sz="4800" dirty="0">
                <a:solidFill>
                  <a:schemeClr val="tx1"/>
                </a:solidFill>
                <a:latin typeface="HGP創英角ｺﾞｼｯｸUB" panose="020B0900000000000000" pitchFamily="50" charset="-128"/>
                <a:ea typeface="HGP創英角ｺﾞｼｯｸUB" panose="020B0900000000000000" pitchFamily="50" charset="-128"/>
              </a:rPr>
              <a:t>ゲーム</a:t>
            </a:r>
            <a:endParaRPr kumimoji="1" lang="en-US" altLang="ja-JP" sz="48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chemeClr val="tx1"/>
                </a:solidFill>
                <a:latin typeface="HGP創英角ｺﾞｼｯｸUB" panose="020B0900000000000000" pitchFamily="50" charset="-128"/>
                <a:ea typeface="HGP創英角ｺﾞｼｯｸUB" panose="020B0900000000000000" pitchFamily="50" charset="-128"/>
              </a:rPr>
              <a:t>部門とは？</a:t>
            </a:r>
          </a:p>
        </p:txBody>
      </p:sp>
      <p:sp>
        <p:nvSpPr>
          <p:cNvPr id="9" name="四角形: 角を丸くする 8">
            <a:extLst>
              <a:ext uri="{FF2B5EF4-FFF2-40B4-BE49-F238E27FC236}">
                <a16:creationId xmlns:a16="http://schemas.microsoft.com/office/drawing/2014/main" id="{A4DD4344-26B1-43DE-912E-989DCDA33B5A}"/>
              </a:ext>
            </a:extLst>
          </p:cNvPr>
          <p:cNvSpPr/>
          <p:nvPr/>
        </p:nvSpPr>
        <p:spPr>
          <a:xfrm>
            <a:off x="838200" y="1825625"/>
            <a:ext cx="3943350" cy="46672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rPr>
              <a:t>１</a:t>
            </a:r>
          </a:p>
        </p:txBody>
      </p:sp>
      <p:sp>
        <p:nvSpPr>
          <p:cNvPr id="10" name="四角形: 角を丸くする 9">
            <a:extLst>
              <a:ext uri="{FF2B5EF4-FFF2-40B4-BE49-F238E27FC236}">
                <a16:creationId xmlns:a16="http://schemas.microsoft.com/office/drawing/2014/main" id="{483DF7F6-05A1-4551-B018-6ABCAB2B179B}"/>
              </a:ext>
            </a:extLst>
          </p:cNvPr>
          <p:cNvSpPr/>
          <p:nvPr/>
        </p:nvSpPr>
        <p:spPr>
          <a:xfrm>
            <a:off x="5676900" y="1825625"/>
            <a:ext cx="3943350" cy="46672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solidFill>
                  <a:schemeClr val="tx1"/>
                </a:solidFill>
                <a:latin typeface="HGP創英角ｺﾞｼｯｸUB" panose="020B0900000000000000" pitchFamily="50" charset="-128"/>
                <a:ea typeface="HGP創英角ｺﾞｼｯｸUB" panose="020B0900000000000000" pitchFamily="50" charset="-128"/>
              </a:rPr>
              <a:t>VR</a:t>
            </a:r>
            <a:r>
              <a:rPr lang="ja-JP" altLang="en-US" sz="5400" dirty="0">
                <a:solidFill>
                  <a:schemeClr val="tx1"/>
                </a:solidFill>
                <a:latin typeface="HGP創英角ｺﾞｼｯｸUB" panose="020B0900000000000000" pitchFamily="50" charset="-128"/>
                <a:ea typeface="HGP創英角ｺﾞｼｯｸUB" panose="020B0900000000000000" pitchFamily="50" charset="-128"/>
              </a:rPr>
              <a:t>ゲーム</a:t>
            </a:r>
            <a:endParaRPr lang="en-US" altLang="ja-JP" sz="54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5400" dirty="0">
                <a:solidFill>
                  <a:schemeClr val="tx1"/>
                </a:solidFill>
                <a:latin typeface="HGP創英角ｺﾞｼｯｸUB" panose="020B0900000000000000" pitchFamily="50" charset="-128"/>
                <a:ea typeface="HGP創英角ｺﾞｼｯｸUB" panose="020B0900000000000000" pitchFamily="50" charset="-128"/>
              </a:rPr>
              <a:t>内容</a:t>
            </a:r>
            <a:endPar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四角形: 角を丸くする 10">
            <a:extLst>
              <a:ext uri="{FF2B5EF4-FFF2-40B4-BE49-F238E27FC236}">
                <a16:creationId xmlns:a16="http://schemas.microsoft.com/office/drawing/2014/main" id="{85C94957-F15B-4098-A590-266E6067C432}"/>
              </a:ext>
            </a:extLst>
          </p:cNvPr>
          <p:cNvSpPr/>
          <p:nvPr/>
        </p:nvSpPr>
        <p:spPr>
          <a:xfrm>
            <a:off x="5676900" y="1825625"/>
            <a:ext cx="3943350" cy="46672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solidFill>
                  <a:schemeClr val="bg1"/>
                </a:solidFill>
                <a:latin typeface="HGP創英角ｺﾞｼｯｸUB" panose="020B0900000000000000" pitchFamily="50" charset="-128"/>
                <a:ea typeface="HGP創英角ｺﾞｼｯｸUB" panose="020B0900000000000000" pitchFamily="50" charset="-128"/>
              </a:rPr>
              <a:t>2</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969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a:latin typeface="メイリオ" panose="020B0604030504040204" pitchFamily="50" charset="-128"/>
                <a:ea typeface="メイリオ" panose="020B0604030504040204" pitchFamily="50" charset="-128"/>
              </a:rPr>
              <a:t>VR</a:t>
            </a:r>
            <a:r>
              <a:rPr lang="ja-JP" altLang="en-US" b="1" dirty="0">
                <a:latin typeface="メイリオ" panose="020B0604030504040204" pitchFamily="50" charset="-128"/>
                <a:ea typeface="メイリオ" panose="020B0604030504040204" pitchFamily="50" charset="-128"/>
              </a:rPr>
              <a:t>ゲーム部門とは？</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4924425" y="1704855"/>
            <a:ext cx="7381875" cy="117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4000" b="1" dirty="0">
                <a:latin typeface="メイリオ" panose="020B0604030504040204" pitchFamily="50" charset="-128"/>
                <a:ea typeface="メイリオ" panose="020B0604030504040204" pitchFamily="50" charset="-128"/>
              </a:rPr>
              <a:t>Meta Quest 3</a:t>
            </a:r>
            <a:r>
              <a:rPr lang="ja-JP" altLang="en-US" sz="4000" b="1" dirty="0">
                <a:latin typeface="メイリオ" panose="020B0604030504040204" pitchFamily="50" charset="-128"/>
                <a:ea typeface="メイリオ" panose="020B0604030504040204" pitchFamily="50" charset="-128"/>
              </a:rPr>
              <a:t>を使用して</a:t>
            </a:r>
            <a:endParaRPr lang="en-US" altLang="ja-JP" sz="4000" b="1" dirty="0">
              <a:latin typeface="メイリオ" panose="020B0604030504040204" pitchFamily="50" charset="-128"/>
              <a:ea typeface="メイリオ" panose="020B0604030504040204" pitchFamily="50" charset="-128"/>
            </a:endParaRPr>
          </a:p>
          <a:p>
            <a:pPr marL="0" indent="0" algn="ctr">
              <a:buNone/>
            </a:pPr>
            <a:r>
              <a:rPr lang="en-US" altLang="ja-JP" sz="4000" b="1" dirty="0">
                <a:latin typeface="メイリオ" panose="020B0604030504040204" pitchFamily="50" charset="-128"/>
                <a:ea typeface="メイリオ" panose="020B0604030504040204" pitchFamily="50" charset="-128"/>
              </a:rPr>
              <a:t>VR</a:t>
            </a:r>
            <a:r>
              <a:rPr lang="ja-JP" altLang="en-US" sz="4000" b="1" dirty="0">
                <a:latin typeface="メイリオ" panose="020B0604030504040204" pitchFamily="50" charset="-128"/>
                <a:ea typeface="メイリオ" panose="020B0604030504040204" pitchFamily="50" charset="-128"/>
              </a:rPr>
              <a:t>ゲームを作成している</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5114925" y="3023242"/>
            <a:ext cx="707707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4000" b="1" dirty="0">
                <a:latin typeface="メイリオ" panose="020B0604030504040204" pitchFamily="50" charset="-128"/>
                <a:ea typeface="メイリオ" panose="020B0604030504040204" pitchFamily="50" charset="-128"/>
              </a:rPr>
              <a:t>XR CREATIVE AWARD</a:t>
            </a:r>
            <a:r>
              <a:rPr lang="ja-JP" altLang="en-US" sz="4000" b="1" dirty="0">
                <a:latin typeface="メイリオ" panose="020B0604030504040204" pitchFamily="50" charset="-128"/>
                <a:ea typeface="メイリオ" panose="020B0604030504040204" pitchFamily="50" charset="-128"/>
              </a:rPr>
              <a:t>で</a:t>
            </a:r>
            <a:endParaRPr lang="en-US" altLang="ja-JP" sz="4000" b="1" dirty="0">
              <a:latin typeface="メイリオ" panose="020B0604030504040204" pitchFamily="50" charset="-128"/>
              <a:ea typeface="メイリオ" panose="020B0604030504040204" pitchFamily="50" charset="-128"/>
            </a:endParaRPr>
          </a:p>
          <a:p>
            <a:pPr marL="0" indent="0" algn="ctr">
              <a:buNone/>
            </a:pPr>
            <a:r>
              <a:rPr lang="ja-JP" altLang="en-US" sz="4000" b="1" dirty="0">
                <a:latin typeface="メイリオ" panose="020B0604030504040204" pitchFamily="50" charset="-128"/>
                <a:ea typeface="メイリオ" panose="020B0604030504040204" pitchFamily="50" charset="-128"/>
              </a:rPr>
              <a:t>学生賞受賞を目標としている</a:t>
            </a:r>
            <a:endParaRPr lang="en-US" altLang="ja-JP" sz="4000" b="1" dirty="0">
              <a:latin typeface="メイリオ" panose="020B0604030504040204" pitchFamily="50" charset="-128"/>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F842A494-B84F-4FAC-923E-5B744CD9674D}"/>
              </a:ext>
            </a:extLst>
          </p:cNvPr>
          <p:cNvSpPr txBox="1">
            <a:spLocks/>
          </p:cNvSpPr>
          <p:nvPr/>
        </p:nvSpPr>
        <p:spPr>
          <a:xfrm>
            <a:off x="4980215" y="2949232"/>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ED507B31-BB16-4340-9051-6A842B402B4C}"/>
              </a:ext>
            </a:extLst>
          </p:cNvPr>
          <p:cNvSpPr txBox="1">
            <a:spLocks/>
          </p:cNvSpPr>
          <p:nvPr/>
        </p:nvSpPr>
        <p:spPr>
          <a:xfrm>
            <a:off x="4852645" y="4349736"/>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Unity</a:t>
            </a:r>
            <a:r>
              <a:rPr lang="ja-JP" altLang="en-US" sz="4000" b="1" dirty="0">
                <a:latin typeface="メイリオ" panose="020B0604030504040204" pitchFamily="50" charset="-128"/>
                <a:ea typeface="メイリオ" panose="020B0604030504040204" pitchFamily="50" charset="-128"/>
              </a:rPr>
              <a:t>を使用している</a:t>
            </a:r>
            <a:endParaRPr lang="en-US" altLang="ja-JP" sz="4000" b="1" dirty="0">
              <a:latin typeface="メイリオ" panose="020B0604030504040204" pitchFamily="50" charset="-128"/>
              <a:ea typeface="メイリオ" panose="020B0604030504040204" pitchFamily="50" charset="-128"/>
            </a:endParaRPr>
          </a:p>
        </p:txBody>
      </p:sp>
      <p:pic>
        <p:nvPicPr>
          <p:cNvPr id="11266" name="Picture 2" descr="Unity (ゲームエンジン) - Wikipedia">
            <a:extLst>
              <a:ext uri="{FF2B5EF4-FFF2-40B4-BE49-F238E27FC236}">
                <a16:creationId xmlns:a16="http://schemas.microsoft.com/office/drawing/2014/main" id="{DB1C1B45-B5A3-4E44-A5AE-9BBC4E84C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330" y="5114729"/>
            <a:ext cx="4204063" cy="15484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未来を逆算しよう「XR CREATIVE AWARD 2023」 | Qulii(キュリー)">
            <a:extLst>
              <a:ext uri="{FF2B5EF4-FFF2-40B4-BE49-F238E27FC236}">
                <a16:creationId xmlns:a16="http://schemas.microsoft.com/office/drawing/2014/main" id="{B89B3277-CAE5-4080-B68C-56639C765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8" y="4063338"/>
            <a:ext cx="4478383" cy="19307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eta Quest 3」をしばらく使ってみて分かったこと 長所と短所を紹介 - MoguLive">
            <a:extLst>
              <a:ext uri="{FF2B5EF4-FFF2-40B4-BE49-F238E27FC236}">
                <a16:creationId xmlns:a16="http://schemas.microsoft.com/office/drawing/2014/main" id="{DC4FEEE9-3A5A-45CD-A9F2-0FD8D1CB7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713939"/>
            <a:ext cx="4478382" cy="234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8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fade">
                                      <p:cBhvr>
                                        <p:cTn id="2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目次</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5D76BA1-0377-44EE-BB02-DFC091AE0971}"/>
              </a:ext>
            </a:extLst>
          </p:cNvPr>
          <p:cNvSpPr txBox="1"/>
          <p:nvPr/>
        </p:nvSpPr>
        <p:spPr>
          <a:xfrm>
            <a:off x="854501" y="2075484"/>
            <a:ext cx="3248914"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2</a:t>
            </a:r>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 </a:t>
            </a:r>
            <a:r>
              <a:rPr kumimoji="1" lang="en-US" altLang="ja-JP" sz="4400" b="1" dirty="0" err="1">
                <a:solidFill>
                  <a:schemeClr val="bg1">
                    <a:lumMod val="65000"/>
                  </a:schemeClr>
                </a:solidFill>
                <a:latin typeface="ＭＳ Ｐゴシック" panose="020B0600070205080204" pitchFamily="50" charset="-128"/>
                <a:ea typeface="ＭＳ Ｐゴシック" panose="020B0600070205080204" pitchFamily="50" charset="-128"/>
              </a:rPr>
              <a:t>VTuber</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A0F2ECD-F23F-4C73-8D84-63FA79C6573C}"/>
              </a:ext>
            </a:extLst>
          </p:cNvPr>
          <p:cNvSpPr txBox="1"/>
          <p:nvPr/>
        </p:nvSpPr>
        <p:spPr>
          <a:xfrm>
            <a:off x="838196" y="2693909"/>
            <a:ext cx="5892268"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3. 2D</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AD78729-54E6-4179-87BA-5BB6ED3F3D6F}"/>
              </a:ext>
            </a:extLst>
          </p:cNvPr>
          <p:cNvSpPr txBox="1"/>
          <p:nvPr/>
        </p:nvSpPr>
        <p:spPr>
          <a:xfrm>
            <a:off x="838196" y="3362161"/>
            <a:ext cx="6412100"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4. 3D</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p>
        </p:txBody>
      </p:sp>
      <p:sp>
        <p:nvSpPr>
          <p:cNvPr id="13" name="テキスト ボックス 12">
            <a:extLst>
              <a:ext uri="{FF2B5EF4-FFF2-40B4-BE49-F238E27FC236}">
                <a16:creationId xmlns:a16="http://schemas.microsoft.com/office/drawing/2014/main" id="{C3009687-3E41-478C-BD1B-72475E6CE843}"/>
              </a:ext>
            </a:extLst>
          </p:cNvPr>
          <p:cNvSpPr txBox="1"/>
          <p:nvPr/>
        </p:nvSpPr>
        <p:spPr>
          <a:xfrm>
            <a:off x="838196" y="4030413"/>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5. VR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CE5395AF-F9D9-484C-9F01-FEED8C13EED2}"/>
              </a:ext>
            </a:extLst>
          </p:cNvPr>
          <p:cNvSpPr txBox="1"/>
          <p:nvPr/>
        </p:nvSpPr>
        <p:spPr>
          <a:xfrm>
            <a:off x="854501" y="1474544"/>
            <a:ext cx="6397203" cy="769441"/>
          </a:xfrm>
          <a:prstGeom prst="rect">
            <a:avLst/>
          </a:prstGeom>
          <a:noFill/>
        </p:spPr>
        <p:txBody>
          <a:bodyPr wrap="square" rtlCol="0">
            <a:spAutoFit/>
          </a:bodyPr>
          <a:lstStyle/>
          <a:p>
            <a:r>
              <a:rPr kumimoji="1" lang="en-US" altLang="ja-JP" sz="4400" b="1" dirty="0">
                <a:latin typeface="ＭＳ Ｐゴシック" panose="020B0600070205080204" pitchFamily="50" charset="-128"/>
                <a:ea typeface="ＭＳ Ｐゴシック" panose="020B0600070205080204" pitchFamily="50" charset="-128"/>
              </a:rPr>
              <a:t>1. VR</a:t>
            </a:r>
            <a:r>
              <a:rPr kumimoji="1" lang="ja-JP" altLang="en-US" sz="4400" b="1" dirty="0">
                <a:latin typeface="ＭＳ Ｐゴシック" panose="020B0600070205080204" pitchFamily="50" charset="-128"/>
                <a:ea typeface="ＭＳ Ｐゴシック" panose="020B0600070205080204" pitchFamily="50" charset="-128"/>
              </a:rPr>
              <a:t>プロジェクト</a:t>
            </a:r>
          </a:p>
        </p:txBody>
      </p:sp>
      <p:sp>
        <p:nvSpPr>
          <p:cNvPr id="15" name="テキスト ボックス 14">
            <a:extLst>
              <a:ext uri="{FF2B5EF4-FFF2-40B4-BE49-F238E27FC236}">
                <a16:creationId xmlns:a16="http://schemas.microsoft.com/office/drawing/2014/main" id="{04D8346E-FBAE-4C4A-ADF1-11ECCC8B7F9E}"/>
              </a:ext>
            </a:extLst>
          </p:cNvPr>
          <p:cNvSpPr txBox="1"/>
          <p:nvPr/>
        </p:nvSpPr>
        <p:spPr>
          <a:xfrm>
            <a:off x="838197" y="4693418"/>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6. AR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31539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a:latin typeface="メイリオ" panose="020B0604030504040204" pitchFamily="50" charset="-128"/>
                <a:ea typeface="メイリオ" panose="020B0604030504040204" pitchFamily="50" charset="-128"/>
              </a:rPr>
              <a:t>VR</a:t>
            </a:r>
            <a:r>
              <a:rPr lang="ja-JP" altLang="en-US" b="1" dirty="0">
                <a:latin typeface="メイリオ" panose="020B0604030504040204" pitchFamily="50" charset="-128"/>
                <a:ea typeface="メイリオ" panose="020B0604030504040204" pitchFamily="50" charset="-128"/>
              </a:rPr>
              <a:t>ゲーム内容</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4924426" y="1704855"/>
            <a:ext cx="7267574" cy="117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4000" b="1" dirty="0">
                <a:latin typeface="メイリオ" panose="020B0604030504040204" pitchFamily="50" charset="-128"/>
                <a:ea typeface="メイリオ" panose="020B0604030504040204" pitchFamily="50" charset="-128"/>
              </a:rPr>
              <a:t>Meta Quest 3</a:t>
            </a:r>
            <a:r>
              <a:rPr lang="ja-JP" altLang="en-US" sz="4000" b="1" dirty="0">
                <a:latin typeface="メイリオ" panose="020B0604030504040204" pitchFamily="50" charset="-128"/>
                <a:ea typeface="メイリオ" panose="020B0604030504040204" pitchFamily="50" charset="-128"/>
              </a:rPr>
              <a:t>を使用した</a:t>
            </a:r>
            <a:endParaRPr lang="en-US" altLang="ja-JP" sz="4000" b="1" dirty="0">
              <a:latin typeface="メイリオ" panose="020B0604030504040204" pitchFamily="50" charset="-128"/>
              <a:ea typeface="メイリオ" panose="020B0604030504040204" pitchFamily="50" charset="-128"/>
            </a:endParaRPr>
          </a:p>
          <a:p>
            <a:pPr marL="0" indent="0" algn="ctr">
              <a:buNone/>
            </a:pPr>
            <a:r>
              <a:rPr lang="ja-JP" altLang="en-US" sz="4000" b="1" dirty="0">
                <a:latin typeface="メイリオ" panose="020B0604030504040204" pitchFamily="50" charset="-128"/>
                <a:ea typeface="メイリオ" panose="020B0604030504040204" pitchFamily="50" charset="-128"/>
              </a:rPr>
              <a:t>宇宙シュミレーションゲームを作成</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4924425" y="3521323"/>
            <a:ext cx="707707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000" b="1" dirty="0">
                <a:latin typeface="メイリオ" panose="020B0604030504040204" pitchFamily="50" charset="-128"/>
                <a:ea typeface="メイリオ" panose="020B0604030504040204" pitchFamily="50" charset="-128"/>
              </a:rPr>
              <a:t>設定は未来の電技研</a:t>
            </a:r>
            <a:endParaRPr lang="en-US" altLang="ja-JP" sz="4000" b="1" dirty="0">
              <a:latin typeface="メイリオ" panose="020B0604030504040204" pitchFamily="50" charset="-128"/>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F842A494-B84F-4FAC-923E-5B744CD9674D}"/>
              </a:ext>
            </a:extLst>
          </p:cNvPr>
          <p:cNvSpPr txBox="1">
            <a:spLocks/>
          </p:cNvSpPr>
          <p:nvPr/>
        </p:nvSpPr>
        <p:spPr>
          <a:xfrm>
            <a:off x="4980215" y="2949232"/>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p:txBody>
      </p:sp>
      <p:pic>
        <p:nvPicPr>
          <p:cNvPr id="20482" name="Picture 2" descr="JAXA | H3ロケット">
            <a:extLst>
              <a:ext uri="{FF2B5EF4-FFF2-40B4-BE49-F238E27FC236}">
                <a16:creationId xmlns:a16="http://schemas.microsoft.com/office/drawing/2014/main" id="{32C895FB-4AA8-4C82-960F-9ABEAD235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71" y="1435061"/>
            <a:ext cx="4254954" cy="2831478"/>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FB6C8360-87C3-4FC1-911B-20FC7F70685E}"/>
              </a:ext>
            </a:extLst>
          </p:cNvPr>
          <p:cNvPicPr>
            <a:picLocks noChangeAspect="1"/>
          </p:cNvPicPr>
          <p:nvPr/>
        </p:nvPicPr>
        <p:blipFill rotWithShape="1">
          <a:blip r:embed="rId4">
            <a:extLst>
              <a:ext uri="{28A0092B-C50C-407E-A947-70E740481C1C}">
                <a14:useLocalDpi xmlns:a14="http://schemas.microsoft.com/office/drawing/2010/main" val="0"/>
              </a:ext>
            </a:extLst>
          </a:blip>
          <a:srcRect l="3490" t="22645" r="21277" b="12598"/>
          <a:stretch/>
        </p:blipFill>
        <p:spPr>
          <a:xfrm>
            <a:off x="859971" y="4266539"/>
            <a:ext cx="5236029" cy="2591461"/>
          </a:xfrm>
          <a:prstGeom prst="rect">
            <a:avLst/>
          </a:prstGeom>
        </p:spPr>
      </p:pic>
      <p:pic>
        <p:nvPicPr>
          <p:cNvPr id="10" name="図 9">
            <a:extLst>
              <a:ext uri="{FF2B5EF4-FFF2-40B4-BE49-F238E27FC236}">
                <a16:creationId xmlns:a16="http://schemas.microsoft.com/office/drawing/2014/main" id="{86527A66-C493-469D-85B5-4D8CB6583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348" y="4333290"/>
            <a:ext cx="1534763" cy="2457958"/>
          </a:xfrm>
          <a:prstGeom prst="rect">
            <a:avLst/>
          </a:prstGeom>
        </p:spPr>
      </p:pic>
    </p:spTree>
    <p:extLst>
      <p:ext uri="{BB962C8B-B14F-4D97-AF65-F5344CB8AC3E}">
        <p14:creationId xmlns:p14="http://schemas.microsoft.com/office/powerpoint/2010/main" val="42615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500"/>
                                        <p:tgtEl>
                                          <p:spTgt spid="2048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目次</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5D76BA1-0377-44EE-BB02-DFC091AE0971}"/>
              </a:ext>
            </a:extLst>
          </p:cNvPr>
          <p:cNvSpPr txBox="1"/>
          <p:nvPr/>
        </p:nvSpPr>
        <p:spPr>
          <a:xfrm>
            <a:off x="854501" y="2075484"/>
            <a:ext cx="3248914"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2</a:t>
            </a:r>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 </a:t>
            </a:r>
            <a:r>
              <a:rPr kumimoji="1" lang="en-US" altLang="ja-JP" sz="4400" b="1" dirty="0" err="1">
                <a:solidFill>
                  <a:schemeClr val="bg1">
                    <a:lumMod val="65000"/>
                  </a:schemeClr>
                </a:solidFill>
                <a:latin typeface="ＭＳ Ｐゴシック" panose="020B0600070205080204" pitchFamily="50" charset="-128"/>
                <a:ea typeface="ＭＳ Ｐゴシック" panose="020B0600070205080204" pitchFamily="50" charset="-128"/>
              </a:rPr>
              <a:t>VTuber</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A0F2ECD-F23F-4C73-8D84-63FA79C6573C}"/>
              </a:ext>
            </a:extLst>
          </p:cNvPr>
          <p:cNvSpPr txBox="1"/>
          <p:nvPr/>
        </p:nvSpPr>
        <p:spPr>
          <a:xfrm>
            <a:off x="838196" y="2693909"/>
            <a:ext cx="5892268"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3. 2D</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AD78729-54E6-4179-87BA-5BB6ED3F3D6F}"/>
              </a:ext>
            </a:extLst>
          </p:cNvPr>
          <p:cNvSpPr txBox="1"/>
          <p:nvPr/>
        </p:nvSpPr>
        <p:spPr>
          <a:xfrm>
            <a:off x="838196" y="3362161"/>
            <a:ext cx="6412100"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4. 3D</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p>
        </p:txBody>
      </p:sp>
      <p:sp>
        <p:nvSpPr>
          <p:cNvPr id="13" name="テキスト ボックス 12">
            <a:extLst>
              <a:ext uri="{FF2B5EF4-FFF2-40B4-BE49-F238E27FC236}">
                <a16:creationId xmlns:a16="http://schemas.microsoft.com/office/drawing/2014/main" id="{C3009687-3E41-478C-BD1B-72475E6CE843}"/>
              </a:ext>
            </a:extLst>
          </p:cNvPr>
          <p:cNvSpPr txBox="1"/>
          <p:nvPr/>
        </p:nvSpPr>
        <p:spPr>
          <a:xfrm>
            <a:off x="838196" y="4030413"/>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5. VR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CE5395AF-F9D9-484C-9F01-FEED8C13EED2}"/>
              </a:ext>
            </a:extLst>
          </p:cNvPr>
          <p:cNvSpPr txBox="1"/>
          <p:nvPr/>
        </p:nvSpPr>
        <p:spPr>
          <a:xfrm>
            <a:off x="854501" y="1474544"/>
            <a:ext cx="6397203"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1. VR</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プロジェクト</a:t>
            </a:r>
          </a:p>
        </p:txBody>
      </p:sp>
      <p:sp>
        <p:nvSpPr>
          <p:cNvPr id="15" name="テキスト ボックス 14">
            <a:extLst>
              <a:ext uri="{FF2B5EF4-FFF2-40B4-BE49-F238E27FC236}">
                <a16:creationId xmlns:a16="http://schemas.microsoft.com/office/drawing/2014/main" id="{04D8346E-FBAE-4C4A-ADF1-11ECCC8B7F9E}"/>
              </a:ext>
            </a:extLst>
          </p:cNvPr>
          <p:cNvSpPr txBox="1"/>
          <p:nvPr/>
        </p:nvSpPr>
        <p:spPr>
          <a:xfrm>
            <a:off x="838197" y="4693418"/>
            <a:ext cx="4224493"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6. AR</a:t>
            </a:r>
            <a:r>
              <a:rPr lang="ja-JP" altLang="en-US" sz="4400" b="1" dirty="0">
                <a:latin typeface="ＭＳ Ｐゴシック" panose="020B0600070205080204" pitchFamily="50" charset="-128"/>
                <a:ea typeface="ＭＳ Ｐゴシック" panose="020B0600070205080204" pitchFamily="50" charset="-128"/>
              </a:rPr>
              <a:t>ゲーム</a:t>
            </a:r>
            <a:endParaRPr kumimoji="1" lang="ja-JP" altLang="en-US" sz="44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12752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sz="5400" b="1" dirty="0">
                <a:latin typeface="メイリオ" panose="020B0604030504040204" pitchFamily="50" charset="-128"/>
                <a:ea typeface="メイリオ" panose="020B0604030504040204" pitchFamily="50" charset="-128"/>
              </a:rPr>
              <a:t>AR</a:t>
            </a:r>
            <a:r>
              <a:rPr lang="ja-JP" altLang="en-US" sz="5400" b="1" dirty="0">
                <a:latin typeface="メイリオ" panose="020B0604030504040204" pitchFamily="50" charset="-128"/>
                <a:ea typeface="メイリオ" panose="020B0604030504040204" pitchFamily="50" charset="-128"/>
              </a:rPr>
              <a:t>ゲーム部門</a:t>
            </a:r>
            <a:r>
              <a:rPr kumimoji="1" lang="ja-JP" altLang="en-US" b="1" dirty="0">
                <a:latin typeface="メイリオ" panose="020B0604030504040204" pitchFamily="50" charset="-128"/>
                <a:ea typeface="メイリオ" panose="020B0604030504040204" pitchFamily="50" charset="-128"/>
              </a:rPr>
              <a:t>報告</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C2EDA8C-84DC-4F65-9E68-71C5424C4A5A}"/>
              </a:ext>
            </a:extLst>
          </p:cNvPr>
          <p:cNvSpPr/>
          <p:nvPr/>
        </p:nvSpPr>
        <p:spPr>
          <a:xfrm>
            <a:off x="838200" y="1825625"/>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800" dirty="0">
                <a:solidFill>
                  <a:schemeClr val="tx1"/>
                </a:solidFill>
                <a:latin typeface="HGP創英角ｺﾞｼｯｸUB" panose="020B0900000000000000" pitchFamily="50" charset="-128"/>
                <a:ea typeface="HGP創英角ｺﾞｼｯｸUB" panose="020B0900000000000000" pitchFamily="50" charset="-128"/>
              </a:rPr>
              <a:t>AR</a:t>
            </a:r>
            <a:r>
              <a:rPr kumimoji="1" lang="ja-JP" altLang="en-US" sz="4800" dirty="0">
                <a:solidFill>
                  <a:schemeClr val="tx1"/>
                </a:solidFill>
                <a:latin typeface="HGP創英角ｺﾞｼｯｸUB" panose="020B0900000000000000" pitchFamily="50" charset="-128"/>
                <a:ea typeface="HGP創英角ｺﾞｼｯｸUB" panose="020B0900000000000000" pitchFamily="50" charset="-128"/>
              </a:rPr>
              <a:t>ゲーム部門とは？</a:t>
            </a:r>
          </a:p>
        </p:txBody>
      </p:sp>
      <p:sp>
        <p:nvSpPr>
          <p:cNvPr id="9" name="四角形: 角を丸くする 8">
            <a:extLst>
              <a:ext uri="{FF2B5EF4-FFF2-40B4-BE49-F238E27FC236}">
                <a16:creationId xmlns:a16="http://schemas.microsoft.com/office/drawing/2014/main" id="{A4DD4344-26B1-43DE-912E-989DCDA33B5A}"/>
              </a:ext>
            </a:extLst>
          </p:cNvPr>
          <p:cNvSpPr/>
          <p:nvPr/>
        </p:nvSpPr>
        <p:spPr>
          <a:xfrm>
            <a:off x="838200" y="1850231"/>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rPr>
              <a:t>１</a:t>
            </a:r>
          </a:p>
        </p:txBody>
      </p:sp>
      <p:sp>
        <p:nvSpPr>
          <p:cNvPr id="10" name="四角形: 角を丸くする 9">
            <a:extLst>
              <a:ext uri="{FF2B5EF4-FFF2-40B4-BE49-F238E27FC236}">
                <a16:creationId xmlns:a16="http://schemas.microsoft.com/office/drawing/2014/main" id="{483DF7F6-05A1-4551-B018-6ABCAB2B179B}"/>
              </a:ext>
            </a:extLst>
          </p:cNvPr>
          <p:cNvSpPr/>
          <p:nvPr/>
        </p:nvSpPr>
        <p:spPr>
          <a:xfrm>
            <a:off x="5676900" y="1825625"/>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solidFill>
                  <a:schemeClr val="tx1"/>
                </a:solidFill>
                <a:latin typeface="HGP創英角ｺﾞｼｯｸUB" panose="020B0900000000000000" pitchFamily="50" charset="-128"/>
                <a:ea typeface="HGP創英角ｺﾞｼｯｸUB" panose="020B0900000000000000" pitchFamily="50" charset="-128"/>
              </a:rPr>
              <a:t>AR</a:t>
            </a:r>
            <a:r>
              <a:rPr lang="ja-JP" altLang="en-US" sz="5400" dirty="0">
                <a:solidFill>
                  <a:schemeClr val="tx1"/>
                </a:solidFill>
                <a:latin typeface="HGP創英角ｺﾞｼｯｸUB" panose="020B0900000000000000" pitchFamily="50" charset="-128"/>
                <a:ea typeface="HGP創英角ｺﾞｼｯｸUB" panose="020B0900000000000000" pitchFamily="50" charset="-128"/>
              </a:rPr>
              <a:t>ゲーム</a:t>
            </a:r>
            <a:endParaRPr lang="en-US" altLang="ja-JP" sz="54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rPr>
              <a:t>とは？</a:t>
            </a:r>
          </a:p>
        </p:txBody>
      </p:sp>
      <p:sp>
        <p:nvSpPr>
          <p:cNvPr id="11" name="四角形: 角を丸くする 10">
            <a:extLst>
              <a:ext uri="{FF2B5EF4-FFF2-40B4-BE49-F238E27FC236}">
                <a16:creationId xmlns:a16="http://schemas.microsoft.com/office/drawing/2014/main" id="{85C94957-F15B-4098-A590-266E6067C432}"/>
              </a:ext>
            </a:extLst>
          </p:cNvPr>
          <p:cNvSpPr/>
          <p:nvPr/>
        </p:nvSpPr>
        <p:spPr>
          <a:xfrm>
            <a:off x="5676900" y="1837047"/>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solidFill>
                  <a:schemeClr val="bg1"/>
                </a:solidFill>
                <a:latin typeface="HGP創英角ｺﾞｼｯｸUB" panose="020B0900000000000000" pitchFamily="50" charset="-128"/>
                <a:ea typeface="HGP創英角ｺﾞｼｯｸUB" panose="020B0900000000000000" pitchFamily="50" charset="-128"/>
              </a:rPr>
              <a:t>2</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四角形: 角を丸くする 11">
            <a:extLst>
              <a:ext uri="{FF2B5EF4-FFF2-40B4-BE49-F238E27FC236}">
                <a16:creationId xmlns:a16="http://schemas.microsoft.com/office/drawing/2014/main" id="{8A8F1EA7-2477-4AEC-A22C-188227DDAA93}"/>
              </a:ext>
            </a:extLst>
          </p:cNvPr>
          <p:cNvSpPr/>
          <p:nvPr/>
        </p:nvSpPr>
        <p:spPr>
          <a:xfrm>
            <a:off x="838200" y="4347883"/>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rPr>
              <a:t>芝生祭</a:t>
            </a:r>
          </a:p>
        </p:txBody>
      </p:sp>
      <p:sp>
        <p:nvSpPr>
          <p:cNvPr id="13" name="四角形: 角を丸くする 12">
            <a:extLst>
              <a:ext uri="{FF2B5EF4-FFF2-40B4-BE49-F238E27FC236}">
                <a16:creationId xmlns:a16="http://schemas.microsoft.com/office/drawing/2014/main" id="{CCD59735-D255-4EAE-8D0B-50E28056DAD3}"/>
              </a:ext>
            </a:extLst>
          </p:cNvPr>
          <p:cNvSpPr/>
          <p:nvPr/>
        </p:nvSpPr>
        <p:spPr>
          <a:xfrm>
            <a:off x="838200" y="4323277"/>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solidFill>
                  <a:schemeClr val="bg1"/>
                </a:solidFill>
                <a:latin typeface="HGP創英角ｺﾞｼｯｸUB" panose="020B0900000000000000" pitchFamily="50" charset="-128"/>
                <a:ea typeface="HGP創英角ｺﾞｼｯｸUB" panose="020B0900000000000000" pitchFamily="50" charset="-128"/>
              </a:rPr>
              <a:t>3</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3608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a:latin typeface="メイリオ" panose="020B0604030504040204" pitchFamily="50" charset="-128"/>
                <a:ea typeface="メイリオ" panose="020B0604030504040204" pitchFamily="50" charset="-128"/>
              </a:rPr>
              <a:t>AR</a:t>
            </a:r>
            <a:r>
              <a:rPr lang="ja-JP" altLang="en-US" b="1" dirty="0">
                <a:latin typeface="メイリオ" panose="020B0604030504040204" pitchFamily="50" charset="-128"/>
                <a:ea typeface="メイリオ" panose="020B0604030504040204" pitchFamily="50" charset="-128"/>
              </a:rPr>
              <a:t>ゲーム部門とは？</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4924425" y="1704855"/>
            <a:ext cx="7381875" cy="117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4000" b="1" dirty="0">
                <a:latin typeface="メイリオ" panose="020B0604030504040204" pitchFamily="50" charset="-128"/>
                <a:ea typeface="メイリオ" panose="020B0604030504040204" pitchFamily="50" charset="-128"/>
              </a:rPr>
              <a:t>iPad</a:t>
            </a:r>
            <a:r>
              <a:rPr lang="ja-JP" altLang="en-US" sz="4000" b="1" dirty="0">
                <a:latin typeface="メイリオ" panose="020B0604030504040204" pitchFamily="50" charset="-128"/>
                <a:ea typeface="メイリオ" panose="020B0604030504040204" pitchFamily="50" charset="-128"/>
              </a:rPr>
              <a:t>を使用した</a:t>
            </a:r>
            <a:endParaRPr lang="en-US" altLang="ja-JP" sz="4000" b="1" dirty="0">
              <a:latin typeface="メイリオ" panose="020B0604030504040204" pitchFamily="50" charset="-128"/>
              <a:ea typeface="メイリオ" panose="020B0604030504040204" pitchFamily="50" charset="-128"/>
            </a:endParaRPr>
          </a:p>
          <a:p>
            <a:pPr marL="0" indent="0" algn="ctr">
              <a:buNone/>
            </a:pPr>
            <a:r>
              <a:rPr lang="en-US" altLang="ja-JP" sz="4000" b="1" dirty="0">
                <a:latin typeface="メイリオ" panose="020B0604030504040204" pitchFamily="50" charset="-128"/>
                <a:ea typeface="メイリオ" panose="020B0604030504040204" pitchFamily="50" charset="-128"/>
              </a:rPr>
              <a:t>AR</a:t>
            </a:r>
            <a:r>
              <a:rPr lang="ja-JP" altLang="en-US" sz="4000" b="1" dirty="0">
                <a:latin typeface="メイリオ" panose="020B0604030504040204" pitchFamily="50" charset="-128"/>
                <a:ea typeface="メイリオ" panose="020B0604030504040204" pitchFamily="50" charset="-128"/>
              </a:rPr>
              <a:t>ゲームを作成している</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5114925" y="3023242"/>
            <a:ext cx="707707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000" b="1" dirty="0">
                <a:latin typeface="メイリオ" panose="020B0604030504040204" pitchFamily="50" charset="-128"/>
                <a:ea typeface="メイリオ" panose="020B0604030504040204" pitchFamily="50" charset="-128"/>
              </a:rPr>
              <a:t>芝生祭での体験型展示を</a:t>
            </a:r>
            <a:endParaRPr lang="en-US" altLang="ja-JP" sz="4000" b="1" dirty="0">
              <a:latin typeface="メイリオ" panose="020B0604030504040204" pitchFamily="50" charset="-128"/>
              <a:ea typeface="メイリオ" panose="020B0604030504040204" pitchFamily="50" charset="-128"/>
            </a:endParaRPr>
          </a:p>
          <a:p>
            <a:pPr marL="0" indent="0" algn="ctr">
              <a:buNone/>
            </a:pPr>
            <a:r>
              <a:rPr lang="ja-JP" altLang="en-US" sz="4000" b="1" dirty="0">
                <a:latin typeface="メイリオ" panose="020B0604030504040204" pitchFamily="50" charset="-128"/>
                <a:ea typeface="メイリオ" panose="020B0604030504040204" pitchFamily="50" charset="-128"/>
              </a:rPr>
              <a:t>目的として活動している</a:t>
            </a:r>
            <a:endParaRPr lang="en-US" altLang="ja-JP" sz="4000" b="1" dirty="0">
              <a:latin typeface="メイリオ" panose="020B0604030504040204" pitchFamily="50" charset="-128"/>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F842A494-B84F-4FAC-923E-5B744CD9674D}"/>
              </a:ext>
            </a:extLst>
          </p:cNvPr>
          <p:cNvSpPr txBox="1">
            <a:spLocks/>
          </p:cNvSpPr>
          <p:nvPr/>
        </p:nvSpPr>
        <p:spPr>
          <a:xfrm>
            <a:off x="4980215" y="2949232"/>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ED507B31-BB16-4340-9051-6A842B402B4C}"/>
              </a:ext>
            </a:extLst>
          </p:cNvPr>
          <p:cNvSpPr txBox="1">
            <a:spLocks/>
          </p:cNvSpPr>
          <p:nvPr/>
        </p:nvSpPr>
        <p:spPr>
          <a:xfrm>
            <a:off x="4852645" y="4349736"/>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Unity</a:t>
            </a:r>
            <a:r>
              <a:rPr lang="ja-JP" altLang="en-US" sz="4000" b="1" dirty="0">
                <a:latin typeface="メイリオ" panose="020B0604030504040204" pitchFamily="50" charset="-128"/>
                <a:ea typeface="メイリオ" panose="020B0604030504040204" pitchFamily="50" charset="-128"/>
              </a:rPr>
              <a:t>を使用している</a:t>
            </a:r>
            <a:endParaRPr lang="en-US" altLang="ja-JP" sz="4000" b="1" dirty="0">
              <a:latin typeface="メイリオ" panose="020B0604030504040204" pitchFamily="50" charset="-128"/>
              <a:ea typeface="メイリオ" panose="020B0604030504040204" pitchFamily="50" charset="-128"/>
            </a:endParaRPr>
          </a:p>
        </p:txBody>
      </p:sp>
      <p:pic>
        <p:nvPicPr>
          <p:cNvPr id="11266" name="Picture 2" descr="Unity (ゲームエンジン) - Wikipedia">
            <a:extLst>
              <a:ext uri="{FF2B5EF4-FFF2-40B4-BE49-F238E27FC236}">
                <a16:creationId xmlns:a16="http://schemas.microsoft.com/office/drawing/2014/main" id="{DB1C1B45-B5A3-4E44-A5AE-9BBC4E84C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330" y="5114729"/>
            <a:ext cx="4204063" cy="154849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Apple iPad (第6世代) Wi-Fi 32GB ゴールド (整備済み品)">
            <a:extLst>
              <a:ext uri="{FF2B5EF4-FFF2-40B4-BE49-F238E27FC236}">
                <a16:creationId xmlns:a16="http://schemas.microsoft.com/office/drawing/2014/main" id="{81D53DB6-9B40-4E4F-9DF6-C594C8C54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49" y="1485880"/>
            <a:ext cx="3802826" cy="435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28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5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a:latin typeface="メイリオ" panose="020B0604030504040204" pitchFamily="50" charset="-128"/>
                <a:ea typeface="メイリオ" panose="020B0604030504040204" pitchFamily="50" charset="-128"/>
              </a:rPr>
              <a:t>AR</a:t>
            </a:r>
            <a:r>
              <a:rPr lang="ja-JP" altLang="en-US" b="1" dirty="0">
                <a:latin typeface="メイリオ" panose="020B0604030504040204" pitchFamily="50" charset="-128"/>
                <a:ea typeface="メイリオ" panose="020B0604030504040204" pitchFamily="50" charset="-128"/>
              </a:rPr>
              <a:t>ゲームとは？</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6095999" y="1615432"/>
            <a:ext cx="4467227" cy="29565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AR</a:t>
            </a:r>
            <a:r>
              <a:rPr lang="ja-JP" altLang="en-US" sz="4000" b="1" dirty="0">
                <a:latin typeface="メイリオ" panose="020B0604030504040204" pitchFamily="50" charset="-128"/>
                <a:ea typeface="メイリオ" panose="020B0604030504040204" pitchFamily="50" charset="-128"/>
              </a:rPr>
              <a:t>とは拡張現実とも呼ばれていて仮想空間の情報を現実に重ね合わせて表示する技術や仕組みのこと</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5114925" y="3176604"/>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ja-JP" sz="4000" b="1"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ED507B31-BB16-4340-9051-6A842B402B4C}"/>
              </a:ext>
            </a:extLst>
          </p:cNvPr>
          <p:cNvSpPr txBox="1">
            <a:spLocks/>
          </p:cNvSpPr>
          <p:nvPr/>
        </p:nvSpPr>
        <p:spPr>
          <a:xfrm>
            <a:off x="4538999" y="4970576"/>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ポケモン</a:t>
            </a:r>
            <a:r>
              <a:rPr lang="en-US" altLang="ja-JP" sz="4000" b="1" dirty="0">
                <a:latin typeface="メイリオ" panose="020B0604030504040204" pitchFamily="50" charset="-128"/>
                <a:ea typeface="メイリオ" panose="020B0604030504040204" pitchFamily="50" charset="-128"/>
              </a:rPr>
              <a:t>GO</a:t>
            </a:r>
            <a:r>
              <a:rPr lang="ja-JP" altLang="en-US" sz="4000" b="1" dirty="0">
                <a:latin typeface="メイリオ" panose="020B0604030504040204" pitchFamily="50" charset="-128"/>
                <a:ea typeface="メイリオ" panose="020B0604030504040204" pitchFamily="50" charset="-128"/>
              </a:rPr>
              <a:t>や</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NIKE</a:t>
            </a:r>
            <a:r>
              <a:rPr lang="ja-JP" altLang="en-US" sz="4000" b="1" dirty="0">
                <a:latin typeface="メイリオ" panose="020B0604030504040204" pitchFamily="50" charset="-128"/>
                <a:ea typeface="メイリオ" panose="020B0604030504040204" pitchFamily="50" charset="-128"/>
              </a:rPr>
              <a:t> </a:t>
            </a:r>
            <a:r>
              <a:rPr lang="en-US" altLang="ja-JP" sz="4000" b="1" dirty="0">
                <a:latin typeface="メイリオ" panose="020B0604030504040204" pitchFamily="50" charset="-128"/>
                <a:ea typeface="メイリオ" panose="020B0604030504040204" pitchFamily="50" charset="-128"/>
              </a:rPr>
              <a:t>Fit</a:t>
            </a:r>
            <a:r>
              <a:rPr lang="ja-JP" altLang="en-US" sz="4000" b="1" dirty="0">
                <a:latin typeface="メイリオ" panose="020B0604030504040204" pitchFamily="50" charset="-128"/>
                <a:ea typeface="メイリオ" panose="020B0604030504040204" pitchFamily="50" charset="-128"/>
              </a:rPr>
              <a:t>などでも</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使われている</a:t>
            </a:r>
            <a:endParaRPr lang="en-US" altLang="ja-JP" sz="4000" b="1" dirty="0">
              <a:latin typeface="メイリオ" panose="020B0604030504040204" pitchFamily="50" charset="-128"/>
              <a:ea typeface="メイリオ" panose="020B0604030504040204" pitchFamily="50" charset="-128"/>
            </a:endParaRPr>
          </a:p>
        </p:txBody>
      </p:sp>
      <p:pic>
        <p:nvPicPr>
          <p:cNvPr id="18434" name="Picture 2" descr="ナイキが新サービス「Nike Fit」を発表 スマホで足をスキャンして適切なサイズをすぐに提案 | Webマガジン「AXIS」 |  デザインのWebメディア">
            <a:extLst>
              <a:ext uri="{FF2B5EF4-FFF2-40B4-BE49-F238E27FC236}">
                <a16:creationId xmlns:a16="http://schemas.microsoft.com/office/drawing/2014/main" id="{742A252D-2FC8-45B9-9EB1-245468266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40" t="-1168" r="68032"/>
          <a:stretch/>
        </p:blipFill>
        <p:spPr bwMode="auto">
          <a:xfrm>
            <a:off x="3505931" y="1439990"/>
            <a:ext cx="2509131" cy="520579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ファミリーマート店舗が『Pokémon GO』の「ポケストップ」や「ジム」になりました。｜キャンペーン｜ファミリーマート">
            <a:extLst>
              <a:ext uri="{FF2B5EF4-FFF2-40B4-BE49-F238E27FC236}">
                <a16:creationId xmlns:a16="http://schemas.microsoft.com/office/drawing/2014/main" id="{96FD957B-91C0-42AA-84E9-A6020B8961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078" t="4630" r="18875" b="10114"/>
          <a:stretch/>
        </p:blipFill>
        <p:spPr bwMode="auto">
          <a:xfrm>
            <a:off x="838199" y="1487313"/>
            <a:ext cx="2667731" cy="515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1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fade">
                                      <p:cBhvr>
                                        <p:cTn id="10" dur="500"/>
                                        <p:tgtEl>
                                          <p:spTgt spid="18436"/>
                                        </p:tgtEl>
                                      </p:cBhvr>
                                    </p:animEffect>
                                  </p:childTnLst>
                                </p:cTn>
                              </p:par>
                              <p:par>
                                <p:cTn id="11" presetID="10" presetClass="entr" presetSubtype="0"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fade">
                                      <p:cBhvr>
                                        <p:cTn id="13"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芝生祭</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コンテンツ プレースホルダー 7">
            <a:extLst>
              <a:ext uri="{FF2B5EF4-FFF2-40B4-BE49-F238E27FC236}">
                <a16:creationId xmlns:a16="http://schemas.microsoft.com/office/drawing/2014/main" id="{71AB9BC5-92C3-4A56-A23F-72F2EC5277C0}"/>
              </a:ext>
            </a:extLst>
          </p:cNvPr>
          <p:cNvPicPr>
            <a:picLocks noChangeAspect="1"/>
          </p:cNvPicPr>
          <p:nvPr/>
        </p:nvPicPr>
        <p:blipFill rotWithShape="1">
          <a:blip r:embed="rId3">
            <a:extLst>
              <a:ext uri="{28A0092B-C50C-407E-A947-70E740481C1C}">
                <a14:useLocalDpi xmlns:a14="http://schemas.microsoft.com/office/drawing/2010/main" val="0"/>
              </a:ext>
            </a:extLst>
          </a:blip>
          <a:srcRect l="14056" r="16254"/>
          <a:stretch/>
        </p:blipFill>
        <p:spPr>
          <a:xfrm>
            <a:off x="838200" y="1690688"/>
            <a:ext cx="3132909" cy="2528691"/>
          </a:xfrm>
          <a:prstGeom prst="rect">
            <a:avLst/>
          </a:prstGeom>
        </p:spPr>
      </p:pic>
      <p:sp>
        <p:nvSpPr>
          <p:cNvPr id="6" name="コンテンツ プレースホルダー 2">
            <a:extLst>
              <a:ext uri="{FF2B5EF4-FFF2-40B4-BE49-F238E27FC236}">
                <a16:creationId xmlns:a16="http://schemas.microsoft.com/office/drawing/2014/main" id="{9D8EF96A-53E1-479A-879B-9EE7B21DE47E}"/>
              </a:ext>
            </a:extLst>
          </p:cNvPr>
          <p:cNvSpPr txBox="1">
            <a:spLocks/>
          </p:cNvSpPr>
          <p:nvPr/>
        </p:nvSpPr>
        <p:spPr>
          <a:xfrm>
            <a:off x="6853645" y="1825564"/>
            <a:ext cx="4942115" cy="50324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D</a:t>
            </a:r>
            <a:r>
              <a:rPr lang="ja-JP" altLang="en-US" sz="4000" b="1" dirty="0">
                <a:latin typeface="メイリオ" panose="020B0604030504040204" pitchFamily="50" charset="-128"/>
                <a:ea typeface="メイリオ" panose="020B0604030504040204" pitchFamily="50" charset="-128"/>
              </a:rPr>
              <a:t>君を主人公とした物語を展開していき</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小学校低学年や</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親子をターゲット層にした体験型の</a:t>
            </a:r>
            <a:endParaRPr lang="en-US" altLang="ja-JP" sz="40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000" b="1" dirty="0">
                <a:latin typeface="メイリオ" panose="020B0604030504040204" pitchFamily="50" charset="-128"/>
                <a:ea typeface="メイリオ" panose="020B0604030504040204" pitchFamily="50" charset="-128"/>
              </a:rPr>
              <a:t>ゲームを作成</a:t>
            </a:r>
            <a:endParaRPr lang="en-US" altLang="ja-JP" sz="4000" b="1"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C8A9072D-67F1-4D9A-9810-13112F425ECC}"/>
              </a:ext>
            </a:extLst>
          </p:cNvPr>
          <p:cNvPicPr/>
          <p:nvPr/>
        </p:nvPicPr>
        <p:blipFill rotWithShape="1">
          <a:blip r:embed="rId4" cstate="print">
            <a:extLst>
              <a:ext uri="{28A0092B-C50C-407E-A947-70E740481C1C}">
                <a14:useLocalDpi xmlns:a14="http://schemas.microsoft.com/office/drawing/2010/main" val="0"/>
              </a:ext>
            </a:extLst>
          </a:blip>
          <a:srcRect r="11262" b="13142"/>
          <a:stretch/>
        </p:blipFill>
        <p:spPr>
          <a:xfrm>
            <a:off x="838200" y="4219379"/>
            <a:ext cx="4791891" cy="2638621"/>
          </a:xfrm>
          <a:prstGeom prst="rect">
            <a:avLst/>
          </a:prstGeom>
        </p:spPr>
      </p:pic>
      <p:sp>
        <p:nvSpPr>
          <p:cNvPr id="8" name="コンテンツ プレースホルダー 2">
            <a:extLst>
              <a:ext uri="{FF2B5EF4-FFF2-40B4-BE49-F238E27FC236}">
                <a16:creationId xmlns:a16="http://schemas.microsoft.com/office/drawing/2014/main" id="{64F38407-7FF8-4065-84A9-BA1168114A91}"/>
              </a:ext>
            </a:extLst>
          </p:cNvPr>
          <p:cNvSpPr txBox="1">
            <a:spLocks/>
          </p:cNvSpPr>
          <p:nvPr/>
        </p:nvSpPr>
        <p:spPr>
          <a:xfrm>
            <a:off x="2111829" y="3589049"/>
            <a:ext cx="4942115" cy="50324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D</a:t>
            </a:r>
            <a:r>
              <a:rPr lang="ja-JP" altLang="en-US" sz="4000" b="1" dirty="0">
                <a:latin typeface="メイリオ" panose="020B0604030504040204" pitchFamily="50" charset="-128"/>
                <a:ea typeface="メイリオ" panose="020B0604030504040204" pitchFamily="50" charset="-128"/>
              </a:rPr>
              <a:t>君</a:t>
            </a:r>
            <a:endParaRPr lang="en-US" altLang="ja-JP"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8251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CF1719-E32A-4287-BE74-37AFDA9B5101}"/>
              </a:ext>
            </a:extLst>
          </p:cNvPr>
          <p:cNvSpPr>
            <a:spLocks noGrp="1"/>
          </p:cNvSpPr>
          <p:nvPr>
            <p:ph type="title"/>
          </p:nvPr>
        </p:nvSpPr>
        <p:spPr/>
        <p:txBody>
          <a:bodyPr/>
          <a:lstStyle/>
          <a:p>
            <a:r>
              <a:rPr lang="ja-JP" altLang="en-US" b="1" dirty="0">
                <a:latin typeface="メイリオ" panose="020B0604030504040204" pitchFamily="50" charset="-128"/>
                <a:ea typeface="メイリオ" panose="020B0604030504040204" pitchFamily="50" charset="-128"/>
              </a:rPr>
              <a:t>最後に</a:t>
            </a:r>
            <a:endParaRPr kumimoji="1" lang="ja-JP" altLang="en-US" b="1"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7832FF94-1539-46E6-8B4D-8F3EA19E3369}"/>
              </a:ext>
            </a:extLst>
          </p:cNvPr>
          <p:cNvSpPr>
            <a:spLocks noGrp="1"/>
          </p:cNvSpPr>
          <p:nvPr>
            <p:ph idx="1"/>
          </p:nvPr>
        </p:nvSpPr>
        <p:spPr>
          <a:xfrm>
            <a:off x="-458755" y="3178564"/>
            <a:ext cx="13109510" cy="2494448"/>
          </a:xfrm>
        </p:spPr>
        <p:txBody>
          <a:bodyPr>
            <a:normAutofit lnSpcReduction="10000"/>
          </a:bodyPr>
          <a:lstStyle/>
          <a:p>
            <a:pPr marL="0" indent="0" algn="ctr">
              <a:buNone/>
            </a:pPr>
            <a:r>
              <a:rPr kumimoji="1" lang="ja-JP" altLang="en-US" sz="3600" b="1" dirty="0">
                <a:latin typeface="メイリオ" panose="020B0604030504040204" pitchFamily="50" charset="-128"/>
                <a:ea typeface="メイリオ" panose="020B0604030504040204" pitchFamily="50" charset="-128"/>
              </a:rPr>
              <a:t>意欲のある方、</a:t>
            </a:r>
            <a:r>
              <a:rPr kumimoji="1" lang="en-US" altLang="ja-JP" sz="3600" b="1" dirty="0">
                <a:latin typeface="メイリオ" panose="020B0604030504040204" pitchFamily="50" charset="-128"/>
                <a:ea typeface="メイリオ" panose="020B0604030504040204" pitchFamily="50" charset="-128"/>
              </a:rPr>
              <a:t>VR</a:t>
            </a:r>
            <a:r>
              <a:rPr kumimoji="1" lang="ja-JP" altLang="en-US" sz="3600" b="1" dirty="0">
                <a:latin typeface="メイリオ" panose="020B0604030504040204" pitchFamily="50" charset="-128"/>
                <a:ea typeface="メイリオ" panose="020B0604030504040204" pitchFamily="50" charset="-128"/>
              </a:rPr>
              <a:t>に</a:t>
            </a:r>
            <a:r>
              <a:rPr lang="ja-JP" altLang="en-US" sz="3600" b="1" dirty="0">
                <a:latin typeface="メイリオ" panose="020B0604030504040204" pitchFamily="50" charset="-128"/>
                <a:ea typeface="メイリオ" panose="020B0604030504040204" pitchFamily="50" charset="-128"/>
              </a:rPr>
              <a:t>興味をお持ちの方</a:t>
            </a:r>
            <a:endParaRPr lang="en-US" altLang="ja-JP" sz="3600" b="1" dirty="0">
              <a:latin typeface="メイリオ" panose="020B0604030504040204" pitchFamily="50" charset="-128"/>
              <a:ea typeface="メイリオ" panose="020B0604030504040204" pitchFamily="50" charset="-128"/>
            </a:endParaRPr>
          </a:p>
          <a:p>
            <a:pPr marL="0" indent="0" algn="ctr">
              <a:buNone/>
            </a:pPr>
            <a:r>
              <a:rPr lang="ja-JP" altLang="en-US" sz="8000" b="1" dirty="0">
                <a:latin typeface="メイリオ" panose="020B0604030504040204" pitchFamily="50" charset="-128"/>
                <a:ea typeface="メイリオ" panose="020B0604030504040204" pitchFamily="50" charset="-128"/>
              </a:rPr>
              <a:t>大歓迎</a:t>
            </a:r>
            <a:r>
              <a:rPr lang="en-US" altLang="ja-JP" sz="8000" b="1" dirty="0">
                <a:solidFill>
                  <a:srgbClr val="FF0000"/>
                </a:solidFill>
                <a:latin typeface="メイリオ" panose="020B0604030504040204" pitchFamily="50" charset="-128"/>
                <a:ea typeface="メイリオ" panose="020B0604030504040204" pitchFamily="50" charset="-128"/>
              </a:rPr>
              <a:t>!!</a:t>
            </a:r>
          </a:p>
          <a:p>
            <a:pPr marL="0" indent="0" algn="ctr">
              <a:buNone/>
            </a:pPr>
            <a:r>
              <a:rPr lang="ja-JP" altLang="en-US" sz="4400" b="1" dirty="0"/>
              <a:t>　</a:t>
            </a:r>
            <a:endParaRPr kumimoji="1" lang="ja-JP" altLang="en-US" sz="4400" b="1" dirty="0"/>
          </a:p>
        </p:txBody>
      </p:sp>
      <p:sp>
        <p:nvSpPr>
          <p:cNvPr id="4" name="正方形/長方形 3">
            <a:extLst>
              <a:ext uri="{FF2B5EF4-FFF2-40B4-BE49-F238E27FC236}">
                <a16:creationId xmlns:a16="http://schemas.microsoft.com/office/drawing/2014/main" id="{39C60CB5-7601-415C-A236-FF2BE232B149}"/>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4414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a:latin typeface="游ゴシック" panose="020B0400000000000000" pitchFamily="50" charset="-128"/>
                <a:ea typeface="游ゴシック" panose="020B0400000000000000" pitchFamily="50" charset="-128"/>
              </a:rPr>
              <a:t>VR</a:t>
            </a:r>
            <a:r>
              <a:rPr lang="ja-JP" altLang="en-US" b="1" dirty="0">
                <a:latin typeface="游ゴシック" panose="020B0400000000000000" pitchFamily="50" charset="-128"/>
                <a:ea typeface="游ゴシック" panose="020B0400000000000000" pitchFamily="50" charset="-128"/>
              </a:rPr>
              <a:t>プロジェクトとは</a:t>
            </a:r>
            <a:endParaRPr kumimoji="1" lang="ja-JP" altLang="en-US" b="1" dirty="0">
              <a:latin typeface="游ゴシック" panose="020B0400000000000000" pitchFamily="50" charset="-128"/>
              <a:ea typeface="游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5A255C0-566B-4A53-85FC-BE2FA9443C91}"/>
              </a:ext>
            </a:extLst>
          </p:cNvPr>
          <p:cNvSpPr>
            <a:spLocks noGrp="1"/>
          </p:cNvSpPr>
          <p:nvPr>
            <p:ph idx="1"/>
          </p:nvPr>
        </p:nvSpPr>
        <p:spPr>
          <a:xfrm>
            <a:off x="604156" y="2172498"/>
            <a:ext cx="10983686" cy="2513003"/>
          </a:xfrm>
        </p:spPr>
        <p:txBody>
          <a:bodyPr>
            <a:noAutofit/>
          </a:bodyPr>
          <a:lstStyle/>
          <a:p>
            <a:pPr marL="0" indent="0" algn="ctr">
              <a:buNone/>
            </a:pPr>
            <a:r>
              <a:rPr kumimoji="1" lang="ja-JP" altLang="en-US" sz="8000" b="1" dirty="0">
                <a:latin typeface="メイリオ" panose="020B0604030504040204" pitchFamily="50" charset="-128"/>
                <a:ea typeface="メイリオ" panose="020B0604030504040204" pitchFamily="50" charset="-128"/>
              </a:rPr>
              <a:t>電技研の</a:t>
            </a:r>
            <a:r>
              <a:rPr kumimoji="1" lang="en-US" altLang="ja-JP" sz="8000" b="1" dirty="0">
                <a:latin typeface="メイリオ" panose="020B0604030504040204" pitchFamily="50" charset="-128"/>
                <a:ea typeface="メイリオ" panose="020B0604030504040204" pitchFamily="50" charset="-128"/>
              </a:rPr>
              <a:t>VR</a:t>
            </a:r>
            <a:r>
              <a:rPr kumimoji="1" lang="ja-JP" altLang="en-US" sz="8000" b="1" dirty="0">
                <a:latin typeface="メイリオ" panose="020B0604030504040204" pitchFamily="50" charset="-128"/>
                <a:ea typeface="メイリオ" panose="020B0604030504040204" pitchFamily="50" charset="-128"/>
              </a:rPr>
              <a:t>に</a:t>
            </a:r>
            <a:endParaRPr kumimoji="1" lang="en-US" altLang="ja-JP" sz="8000" b="1" dirty="0">
              <a:latin typeface="メイリオ" panose="020B0604030504040204" pitchFamily="50" charset="-128"/>
              <a:ea typeface="メイリオ" panose="020B0604030504040204" pitchFamily="50" charset="-128"/>
            </a:endParaRPr>
          </a:p>
          <a:p>
            <a:pPr marL="0" indent="0" algn="ctr">
              <a:buNone/>
            </a:pPr>
            <a:r>
              <a:rPr kumimoji="1" lang="ja-JP" altLang="en-US" sz="8000" b="1" dirty="0">
                <a:latin typeface="メイリオ" panose="020B0604030504040204" pitchFamily="50" charset="-128"/>
                <a:ea typeface="メイリオ" panose="020B0604030504040204" pitchFamily="50" charset="-128"/>
              </a:rPr>
              <a:t>特化して研究しているプロジェクト</a:t>
            </a:r>
            <a:endParaRPr lang="en-US" altLang="ja-JP" sz="6000"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a:extLst>
              <a:ext uri="{FF2B5EF4-FFF2-40B4-BE49-F238E27FC236}">
                <a16:creationId xmlns:a16="http://schemas.microsoft.com/office/drawing/2014/main" id="{7771F9DB-449C-4AC3-8F80-E455AE566C3D}"/>
              </a:ext>
            </a:extLst>
          </p:cNvPr>
          <p:cNvSpPr txBox="1">
            <a:spLocks/>
          </p:cNvSpPr>
          <p:nvPr/>
        </p:nvSpPr>
        <p:spPr>
          <a:xfrm>
            <a:off x="-437478" y="5422938"/>
            <a:ext cx="13066953"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a:t>
            </a:r>
            <a:r>
              <a:rPr lang="en-US" altLang="ja-JP" b="1" dirty="0" err="1">
                <a:latin typeface="メイリオ" panose="020B0604030504040204" pitchFamily="50" charset="-128"/>
                <a:ea typeface="メイリオ" panose="020B0604030504040204" pitchFamily="50" charset="-128"/>
              </a:rPr>
              <a:t>VTuber</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2D</a:t>
            </a:r>
            <a:r>
              <a:rPr lang="ja-JP" altLang="en-US" b="1" dirty="0">
                <a:latin typeface="メイリオ" panose="020B0604030504040204" pitchFamily="50" charset="-128"/>
                <a:ea typeface="メイリオ" panose="020B0604030504040204" pitchFamily="50" charset="-128"/>
              </a:rPr>
              <a:t>アニメーション」「</a:t>
            </a:r>
            <a:r>
              <a:rPr lang="en-US" altLang="ja-JP" b="1" dirty="0">
                <a:latin typeface="メイリオ" panose="020B0604030504040204" pitchFamily="50" charset="-128"/>
                <a:ea typeface="メイリオ" panose="020B0604030504040204" pitchFamily="50" charset="-128"/>
              </a:rPr>
              <a:t>3D</a:t>
            </a:r>
            <a:r>
              <a:rPr lang="ja-JP" altLang="en-US" b="1" dirty="0">
                <a:latin typeface="メイリオ" panose="020B0604030504040204" pitchFamily="50" charset="-128"/>
                <a:ea typeface="メイリオ" panose="020B0604030504040204" pitchFamily="50" charset="-128"/>
              </a:rPr>
              <a:t>アニメーション」「</a:t>
            </a:r>
            <a:r>
              <a:rPr lang="en-US" altLang="ja-JP" b="1" dirty="0">
                <a:latin typeface="メイリオ" panose="020B0604030504040204" pitchFamily="50" charset="-128"/>
                <a:ea typeface="メイリオ" panose="020B0604030504040204" pitchFamily="50" charset="-128"/>
              </a:rPr>
              <a:t>AR</a:t>
            </a:r>
            <a:r>
              <a:rPr lang="ja-JP" altLang="en-US" b="1" dirty="0">
                <a:latin typeface="メイリオ" panose="020B0604030504040204" pitchFamily="50" charset="-128"/>
                <a:ea typeface="メイリオ" panose="020B0604030504040204" pitchFamily="50" charset="-128"/>
              </a:rPr>
              <a:t>ゲーム」</a:t>
            </a:r>
            <a:endParaRPr lang="en-US" altLang="ja-JP" b="1" dirty="0">
              <a:latin typeface="メイリオ" panose="020B0604030504040204" pitchFamily="50" charset="-128"/>
              <a:ea typeface="メイリオ" panose="020B0604030504040204" pitchFamily="50" charset="-128"/>
            </a:endParaRPr>
          </a:p>
          <a:p>
            <a:pPr marL="0" indent="0" algn="ctr">
              <a:buNone/>
            </a:pP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VR</a:t>
            </a:r>
            <a:r>
              <a:rPr lang="ja-JP" altLang="en-US" b="1" dirty="0">
                <a:latin typeface="メイリオ" panose="020B0604030504040204" pitchFamily="50" charset="-128"/>
                <a:ea typeface="メイリオ" panose="020B0604030504040204" pitchFamily="50" charset="-128"/>
              </a:rPr>
              <a:t>ゲーム」「</a:t>
            </a:r>
            <a:r>
              <a:rPr lang="en-US" altLang="ja-JP" b="1" dirty="0">
                <a:latin typeface="メイリオ" panose="020B0604030504040204" pitchFamily="50" charset="-128"/>
                <a:ea typeface="メイリオ" panose="020B0604030504040204" pitchFamily="50" charset="-128"/>
              </a:rPr>
              <a:t>Blender</a:t>
            </a:r>
            <a:r>
              <a:rPr lang="ja-JP" altLang="en-US" b="1" dirty="0">
                <a:latin typeface="メイリオ" panose="020B0604030504040204" pitchFamily="50" charset="-128"/>
                <a:ea typeface="メイリオ" panose="020B0604030504040204" pitchFamily="50" charset="-128"/>
              </a:rPr>
              <a:t>」「動画編集」「音楽」</a:t>
            </a:r>
            <a:endParaRPr lang="en-US" altLang="ja-JP"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3200" b="1" dirty="0">
                <a:latin typeface="メイリオ" panose="020B0604030504040204" pitchFamily="50" charset="-128"/>
                <a:ea typeface="メイリオ" panose="020B0604030504040204" pitchFamily="50" charset="-128"/>
              </a:rPr>
              <a:t>の８つの部門にわかれている</a:t>
            </a:r>
            <a:endParaRPr lang="en-US" altLang="ja-JP" sz="3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7959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5D22FEE-7B38-4884-9CD6-B5500AF50DAB}"/>
              </a:ext>
            </a:extLst>
          </p:cNvPr>
          <p:cNvSpPr txBox="1"/>
          <p:nvPr/>
        </p:nvSpPr>
        <p:spPr>
          <a:xfrm>
            <a:off x="4824060" y="2033362"/>
            <a:ext cx="1473201" cy="400110"/>
          </a:xfrm>
          <a:prstGeom prst="rect">
            <a:avLst/>
          </a:prstGeom>
          <a:noFill/>
        </p:spPr>
        <p:txBody>
          <a:bodyPr wrap="square">
            <a:spAutoFit/>
          </a:bodyPr>
          <a:lstStyle/>
          <a:p>
            <a:pPr algn="ctr" rtl="0" fontAlgn="b"/>
            <a:r>
              <a:rPr lang="ja-JP" altLang="en-US" sz="2000" dirty="0">
                <a:effectLst/>
              </a:rPr>
              <a:t>加藤丈昂</a:t>
            </a:r>
          </a:p>
        </p:txBody>
      </p:sp>
      <p:sp>
        <p:nvSpPr>
          <p:cNvPr id="13" name="テキスト ボックス 12">
            <a:extLst>
              <a:ext uri="{FF2B5EF4-FFF2-40B4-BE49-F238E27FC236}">
                <a16:creationId xmlns:a16="http://schemas.microsoft.com/office/drawing/2014/main" id="{2605B3BD-53EB-4400-A879-B402685970BC}"/>
              </a:ext>
            </a:extLst>
          </p:cNvPr>
          <p:cNvSpPr txBox="1"/>
          <p:nvPr/>
        </p:nvSpPr>
        <p:spPr>
          <a:xfrm>
            <a:off x="4236508" y="2426640"/>
            <a:ext cx="1473201" cy="369332"/>
          </a:xfrm>
          <a:prstGeom prst="rect">
            <a:avLst/>
          </a:prstGeom>
          <a:noFill/>
        </p:spPr>
        <p:txBody>
          <a:bodyPr wrap="square">
            <a:spAutoFit/>
          </a:bodyPr>
          <a:lstStyle/>
          <a:p>
            <a:pPr algn="ctr" rtl="0" fontAlgn="b"/>
            <a:r>
              <a:rPr lang="ja-JP" altLang="en-US" sz="1800" dirty="0">
                <a:effectLst/>
              </a:rPr>
              <a:t>江波戸伯玖</a:t>
            </a:r>
          </a:p>
        </p:txBody>
      </p:sp>
      <p:sp>
        <p:nvSpPr>
          <p:cNvPr id="17" name="テキスト ボックス 16">
            <a:extLst>
              <a:ext uri="{FF2B5EF4-FFF2-40B4-BE49-F238E27FC236}">
                <a16:creationId xmlns:a16="http://schemas.microsoft.com/office/drawing/2014/main" id="{E3BFC8F0-ABC4-4380-B27C-38185F1E7A30}"/>
              </a:ext>
            </a:extLst>
          </p:cNvPr>
          <p:cNvSpPr txBox="1"/>
          <p:nvPr/>
        </p:nvSpPr>
        <p:spPr>
          <a:xfrm>
            <a:off x="4283336" y="4439690"/>
            <a:ext cx="1473201" cy="369332"/>
          </a:xfrm>
          <a:prstGeom prst="rect">
            <a:avLst/>
          </a:prstGeom>
          <a:noFill/>
        </p:spPr>
        <p:txBody>
          <a:bodyPr wrap="square">
            <a:spAutoFit/>
          </a:bodyPr>
          <a:lstStyle/>
          <a:p>
            <a:pPr algn="ctr" rtl="0" fontAlgn="b"/>
            <a:r>
              <a:rPr lang="ja-JP" altLang="en-US" sz="1800" dirty="0">
                <a:effectLst/>
              </a:rPr>
              <a:t>及川晴路</a:t>
            </a:r>
          </a:p>
        </p:txBody>
      </p:sp>
      <p:sp>
        <p:nvSpPr>
          <p:cNvPr id="21" name="テキスト ボックス 20">
            <a:extLst>
              <a:ext uri="{FF2B5EF4-FFF2-40B4-BE49-F238E27FC236}">
                <a16:creationId xmlns:a16="http://schemas.microsoft.com/office/drawing/2014/main" id="{D95ADE41-0D31-46F6-B56A-921A55DC8F19}"/>
              </a:ext>
            </a:extLst>
          </p:cNvPr>
          <p:cNvSpPr txBox="1"/>
          <p:nvPr/>
        </p:nvSpPr>
        <p:spPr>
          <a:xfrm>
            <a:off x="5434609" y="4229078"/>
            <a:ext cx="1473201" cy="369332"/>
          </a:xfrm>
          <a:prstGeom prst="rect">
            <a:avLst/>
          </a:prstGeom>
          <a:noFill/>
        </p:spPr>
        <p:txBody>
          <a:bodyPr wrap="square">
            <a:spAutoFit/>
          </a:bodyPr>
          <a:lstStyle/>
          <a:p>
            <a:pPr algn="ctr" rtl="0" fontAlgn="b"/>
            <a:r>
              <a:rPr lang="ja-JP" altLang="en-US" sz="1800" dirty="0">
                <a:effectLst/>
              </a:rPr>
              <a:t>郡司拓実</a:t>
            </a:r>
          </a:p>
        </p:txBody>
      </p:sp>
      <p:sp>
        <p:nvSpPr>
          <p:cNvPr id="23" name="テキスト ボックス 22">
            <a:extLst>
              <a:ext uri="{FF2B5EF4-FFF2-40B4-BE49-F238E27FC236}">
                <a16:creationId xmlns:a16="http://schemas.microsoft.com/office/drawing/2014/main" id="{7D366C38-663C-427E-819E-4D7A556E8538}"/>
              </a:ext>
            </a:extLst>
          </p:cNvPr>
          <p:cNvSpPr txBox="1"/>
          <p:nvPr/>
        </p:nvSpPr>
        <p:spPr>
          <a:xfrm>
            <a:off x="5377505" y="4890871"/>
            <a:ext cx="1473201" cy="369332"/>
          </a:xfrm>
          <a:prstGeom prst="rect">
            <a:avLst/>
          </a:prstGeom>
          <a:noFill/>
        </p:spPr>
        <p:txBody>
          <a:bodyPr wrap="square">
            <a:spAutoFit/>
          </a:bodyPr>
          <a:lstStyle/>
          <a:p>
            <a:pPr algn="ctr" fontAlgn="b"/>
            <a:r>
              <a:rPr lang="ja-JP" altLang="en-US" dirty="0"/>
              <a:t>歌川隼</a:t>
            </a:r>
          </a:p>
        </p:txBody>
      </p:sp>
      <p:sp>
        <p:nvSpPr>
          <p:cNvPr id="25" name="テキスト ボックス 24">
            <a:extLst>
              <a:ext uri="{FF2B5EF4-FFF2-40B4-BE49-F238E27FC236}">
                <a16:creationId xmlns:a16="http://schemas.microsoft.com/office/drawing/2014/main" id="{B8E49D07-DE65-4393-98D8-2F84717F836F}"/>
              </a:ext>
            </a:extLst>
          </p:cNvPr>
          <p:cNvSpPr txBox="1"/>
          <p:nvPr/>
        </p:nvSpPr>
        <p:spPr>
          <a:xfrm>
            <a:off x="5422770" y="4441881"/>
            <a:ext cx="1473201" cy="369332"/>
          </a:xfrm>
          <a:prstGeom prst="rect">
            <a:avLst/>
          </a:prstGeom>
          <a:noFill/>
        </p:spPr>
        <p:txBody>
          <a:bodyPr wrap="square">
            <a:spAutoFit/>
          </a:bodyPr>
          <a:lstStyle/>
          <a:p>
            <a:pPr algn="ctr" fontAlgn="b"/>
            <a:r>
              <a:rPr lang="ja-JP" altLang="en-US" dirty="0"/>
              <a:t>河野晟生</a:t>
            </a:r>
            <a:endParaRPr lang="ja-JP" altLang="en-US" sz="1800" dirty="0">
              <a:effectLst/>
            </a:endParaRPr>
          </a:p>
        </p:txBody>
      </p:sp>
      <p:sp>
        <p:nvSpPr>
          <p:cNvPr id="28" name="テキスト ボックス 27">
            <a:extLst>
              <a:ext uri="{FF2B5EF4-FFF2-40B4-BE49-F238E27FC236}">
                <a16:creationId xmlns:a16="http://schemas.microsoft.com/office/drawing/2014/main" id="{BA3B9A87-87CC-486F-9F9B-705A5A8B0B39}"/>
              </a:ext>
            </a:extLst>
          </p:cNvPr>
          <p:cNvSpPr txBox="1"/>
          <p:nvPr/>
        </p:nvSpPr>
        <p:spPr>
          <a:xfrm>
            <a:off x="5417689" y="4671513"/>
            <a:ext cx="1473201" cy="369332"/>
          </a:xfrm>
          <a:prstGeom prst="rect">
            <a:avLst/>
          </a:prstGeom>
          <a:noFill/>
        </p:spPr>
        <p:txBody>
          <a:bodyPr wrap="square">
            <a:spAutoFit/>
          </a:bodyPr>
          <a:lstStyle/>
          <a:p>
            <a:pPr algn="ctr" rtl="0" fontAlgn="b"/>
            <a:r>
              <a:rPr lang="ja-JP" altLang="en-US" sz="1800" dirty="0">
                <a:effectLst/>
              </a:rPr>
              <a:t>井上涼惺</a:t>
            </a:r>
          </a:p>
        </p:txBody>
      </p:sp>
      <p:sp>
        <p:nvSpPr>
          <p:cNvPr id="30" name="テキスト ボックス 29">
            <a:extLst>
              <a:ext uri="{FF2B5EF4-FFF2-40B4-BE49-F238E27FC236}">
                <a16:creationId xmlns:a16="http://schemas.microsoft.com/office/drawing/2014/main" id="{F3145A18-DCA9-4433-8D70-9D15DDC98C3B}"/>
              </a:ext>
            </a:extLst>
          </p:cNvPr>
          <p:cNvSpPr txBox="1"/>
          <p:nvPr/>
        </p:nvSpPr>
        <p:spPr>
          <a:xfrm>
            <a:off x="4283336" y="4893062"/>
            <a:ext cx="1473201" cy="369332"/>
          </a:xfrm>
          <a:prstGeom prst="rect">
            <a:avLst/>
          </a:prstGeom>
          <a:noFill/>
        </p:spPr>
        <p:txBody>
          <a:bodyPr wrap="square">
            <a:spAutoFit/>
          </a:bodyPr>
          <a:lstStyle/>
          <a:p>
            <a:pPr algn="ctr" fontAlgn="b"/>
            <a:r>
              <a:rPr lang="ja-JP" altLang="en-US" dirty="0"/>
              <a:t>遊馬潤</a:t>
            </a:r>
            <a:endParaRPr lang="ja-JP" altLang="en-US" sz="1800" dirty="0">
              <a:effectLst/>
            </a:endParaRPr>
          </a:p>
        </p:txBody>
      </p:sp>
      <p:sp>
        <p:nvSpPr>
          <p:cNvPr id="32" name="テキスト ボックス 31">
            <a:extLst>
              <a:ext uri="{FF2B5EF4-FFF2-40B4-BE49-F238E27FC236}">
                <a16:creationId xmlns:a16="http://schemas.microsoft.com/office/drawing/2014/main" id="{384EEC6E-D106-42ED-B164-F52A1487CC32}"/>
              </a:ext>
            </a:extLst>
          </p:cNvPr>
          <p:cNvSpPr txBox="1"/>
          <p:nvPr/>
        </p:nvSpPr>
        <p:spPr>
          <a:xfrm>
            <a:off x="4283336" y="4671812"/>
            <a:ext cx="1473201" cy="369332"/>
          </a:xfrm>
          <a:prstGeom prst="rect">
            <a:avLst/>
          </a:prstGeom>
          <a:noFill/>
        </p:spPr>
        <p:txBody>
          <a:bodyPr wrap="square">
            <a:spAutoFit/>
          </a:bodyPr>
          <a:lstStyle/>
          <a:p>
            <a:pPr algn="ctr" rtl="0" fontAlgn="b"/>
            <a:r>
              <a:rPr lang="ja-JP" altLang="en-US" sz="1800" dirty="0">
                <a:effectLst/>
              </a:rPr>
              <a:t>坊野泰知</a:t>
            </a:r>
          </a:p>
        </p:txBody>
      </p:sp>
      <p:sp>
        <p:nvSpPr>
          <p:cNvPr id="36" name="テキスト ボックス 35">
            <a:extLst>
              <a:ext uri="{FF2B5EF4-FFF2-40B4-BE49-F238E27FC236}">
                <a16:creationId xmlns:a16="http://schemas.microsoft.com/office/drawing/2014/main" id="{E47E3F24-9603-4420-871A-49506CC92931}"/>
              </a:ext>
            </a:extLst>
          </p:cNvPr>
          <p:cNvSpPr txBox="1"/>
          <p:nvPr/>
        </p:nvSpPr>
        <p:spPr>
          <a:xfrm>
            <a:off x="4236507" y="3973688"/>
            <a:ext cx="1473201" cy="369332"/>
          </a:xfrm>
          <a:prstGeom prst="rect">
            <a:avLst/>
          </a:prstGeom>
          <a:noFill/>
        </p:spPr>
        <p:txBody>
          <a:bodyPr wrap="square">
            <a:spAutoFit/>
          </a:bodyPr>
          <a:lstStyle/>
          <a:p>
            <a:pPr algn="ctr" rtl="0" fontAlgn="b"/>
            <a:r>
              <a:rPr lang="ja-JP" altLang="en-US" sz="1800" dirty="0">
                <a:effectLst/>
              </a:rPr>
              <a:t>島田成真</a:t>
            </a:r>
          </a:p>
        </p:txBody>
      </p:sp>
      <p:sp>
        <p:nvSpPr>
          <p:cNvPr id="38" name="テキスト ボックス 37">
            <a:extLst>
              <a:ext uri="{FF2B5EF4-FFF2-40B4-BE49-F238E27FC236}">
                <a16:creationId xmlns:a16="http://schemas.microsoft.com/office/drawing/2014/main" id="{D0988888-434E-472E-B383-9A73C1E95418}"/>
              </a:ext>
            </a:extLst>
          </p:cNvPr>
          <p:cNvSpPr txBox="1"/>
          <p:nvPr/>
        </p:nvSpPr>
        <p:spPr>
          <a:xfrm>
            <a:off x="4245656" y="2932787"/>
            <a:ext cx="1473201" cy="369332"/>
          </a:xfrm>
          <a:prstGeom prst="rect">
            <a:avLst/>
          </a:prstGeom>
          <a:noFill/>
        </p:spPr>
        <p:txBody>
          <a:bodyPr wrap="square">
            <a:spAutoFit/>
          </a:bodyPr>
          <a:lstStyle/>
          <a:p>
            <a:pPr algn="ctr" rtl="0" fontAlgn="b"/>
            <a:r>
              <a:rPr lang="ja-JP" altLang="en-US" sz="1800" dirty="0">
                <a:effectLst/>
              </a:rPr>
              <a:t>谷内義弥</a:t>
            </a:r>
          </a:p>
        </p:txBody>
      </p:sp>
      <p:sp>
        <p:nvSpPr>
          <p:cNvPr id="40" name="テキスト ボックス 39">
            <a:extLst>
              <a:ext uri="{FF2B5EF4-FFF2-40B4-BE49-F238E27FC236}">
                <a16:creationId xmlns:a16="http://schemas.microsoft.com/office/drawing/2014/main" id="{882F0557-9B7C-4A20-B716-C09CD97EECB8}"/>
              </a:ext>
            </a:extLst>
          </p:cNvPr>
          <p:cNvSpPr txBox="1"/>
          <p:nvPr/>
        </p:nvSpPr>
        <p:spPr>
          <a:xfrm>
            <a:off x="5399154" y="2941840"/>
            <a:ext cx="1473201" cy="369332"/>
          </a:xfrm>
          <a:prstGeom prst="rect">
            <a:avLst/>
          </a:prstGeom>
          <a:noFill/>
        </p:spPr>
        <p:txBody>
          <a:bodyPr wrap="square">
            <a:spAutoFit/>
          </a:bodyPr>
          <a:lstStyle/>
          <a:p>
            <a:pPr algn="ctr" rtl="0" fontAlgn="b"/>
            <a:r>
              <a:rPr lang="ja-JP" altLang="en-US" sz="1800" dirty="0">
                <a:effectLst/>
              </a:rPr>
              <a:t>石崎蒼葉</a:t>
            </a:r>
          </a:p>
        </p:txBody>
      </p:sp>
      <p:sp>
        <p:nvSpPr>
          <p:cNvPr id="44" name="テキスト ボックス 43">
            <a:extLst>
              <a:ext uri="{FF2B5EF4-FFF2-40B4-BE49-F238E27FC236}">
                <a16:creationId xmlns:a16="http://schemas.microsoft.com/office/drawing/2014/main" id="{D52ADBA5-1EC5-430B-B9F6-E0D603908107}"/>
              </a:ext>
            </a:extLst>
          </p:cNvPr>
          <p:cNvSpPr txBox="1"/>
          <p:nvPr/>
        </p:nvSpPr>
        <p:spPr>
          <a:xfrm>
            <a:off x="4250514" y="3469688"/>
            <a:ext cx="1473201" cy="369332"/>
          </a:xfrm>
          <a:prstGeom prst="rect">
            <a:avLst/>
          </a:prstGeom>
          <a:noFill/>
        </p:spPr>
        <p:txBody>
          <a:bodyPr wrap="square">
            <a:spAutoFit/>
          </a:bodyPr>
          <a:lstStyle/>
          <a:p>
            <a:pPr algn="ctr" rtl="0" fontAlgn="b"/>
            <a:r>
              <a:rPr lang="ja-JP" altLang="en-US" sz="1800" dirty="0">
                <a:effectLst/>
              </a:rPr>
              <a:t>石川継三</a:t>
            </a:r>
          </a:p>
        </p:txBody>
      </p:sp>
      <p:sp>
        <p:nvSpPr>
          <p:cNvPr id="46" name="テキスト ボックス 45">
            <a:extLst>
              <a:ext uri="{FF2B5EF4-FFF2-40B4-BE49-F238E27FC236}">
                <a16:creationId xmlns:a16="http://schemas.microsoft.com/office/drawing/2014/main" id="{DAA61E1F-E8C9-4B86-BE5C-01A016F47EF2}"/>
              </a:ext>
            </a:extLst>
          </p:cNvPr>
          <p:cNvSpPr txBox="1"/>
          <p:nvPr/>
        </p:nvSpPr>
        <p:spPr>
          <a:xfrm>
            <a:off x="5416503" y="2426640"/>
            <a:ext cx="1473201" cy="369332"/>
          </a:xfrm>
          <a:prstGeom prst="rect">
            <a:avLst/>
          </a:prstGeom>
          <a:noFill/>
        </p:spPr>
        <p:txBody>
          <a:bodyPr wrap="square">
            <a:spAutoFit/>
          </a:bodyPr>
          <a:lstStyle/>
          <a:p>
            <a:pPr algn="ctr" rtl="0" fontAlgn="b"/>
            <a:r>
              <a:rPr lang="ja-JP" altLang="en-US" sz="1800" dirty="0">
                <a:effectLst/>
              </a:rPr>
              <a:t>小堀恵郁司</a:t>
            </a:r>
          </a:p>
        </p:txBody>
      </p:sp>
      <p:sp>
        <p:nvSpPr>
          <p:cNvPr id="50" name="テキスト ボックス 49">
            <a:extLst>
              <a:ext uri="{FF2B5EF4-FFF2-40B4-BE49-F238E27FC236}">
                <a16:creationId xmlns:a16="http://schemas.microsoft.com/office/drawing/2014/main" id="{EB179595-9B1B-4784-B6CF-5C93FAADFBC8}"/>
              </a:ext>
            </a:extLst>
          </p:cNvPr>
          <p:cNvSpPr txBox="1"/>
          <p:nvPr/>
        </p:nvSpPr>
        <p:spPr>
          <a:xfrm>
            <a:off x="5422920" y="3987768"/>
            <a:ext cx="1473201" cy="369332"/>
          </a:xfrm>
          <a:prstGeom prst="rect">
            <a:avLst/>
          </a:prstGeom>
          <a:noFill/>
        </p:spPr>
        <p:txBody>
          <a:bodyPr wrap="square">
            <a:spAutoFit/>
          </a:bodyPr>
          <a:lstStyle/>
          <a:p>
            <a:pPr algn="ctr" rtl="0" fontAlgn="b"/>
            <a:r>
              <a:rPr lang="ja-JP" altLang="en-US" sz="1800" dirty="0">
                <a:effectLst/>
              </a:rPr>
              <a:t>浅野蒼</a:t>
            </a:r>
          </a:p>
        </p:txBody>
      </p:sp>
      <p:sp>
        <p:nvSpPr>
          <p:cNvPr id="52" name="テキスト ボックス 51">
            <a:extLst>
              <a:ext uri="{FF2B5EF4-FFF2-40B4-BE49-F238E27FC236}">
                <a16:creationId xmlns:a16="http://schemas.microsoft.com/office/drawing/2014/main" id="{DC03796F-3BF7-4708-86EB-24C5F9C8F9BB}"/>
              </a:ext>
            </a:extLst>
          </p:cNvPr>
          <p:cNvSpPr txBox="1"/>
          <p:nvPr/>
        </p:nvSpPr>
        <p:spPr>
          <a:xfrm>
            <a:off x="4253542" y="3716301"/>
            <a:ext cx="1473201" cy="369332"/>
          </a:xfrm>
          <a:prstGeom prst="rect">
            <a:avLst/>
          </a:prstGeom>
          <a:noFill/>
        </p:spPr>
        <p:txBody>
          <a:bodyPr wrap="square">
            <a:spAutoFit/>
          </a:bodyPr>
          <a:lstStyle/>
          <a:p>
            <a:pPr algn="ctr" rtl="0" fontAlgn="b"/>
            <a:r>
              <a:rPr lang="ja-JP" altLang="en-US" sz="1800" dirty="0">
                <a:effectLst/>
              </a:rPr>
              <a:t>村田大河</a:t>
            </a:r>
          </a:p>
        </p:txBody>
      </p:sp>
      <p:sp>
        <p:nvSpPr>
          <p:cNvPr id="54" name="テキスト ボックス 53">
            <a:extLst>
              <a:ext uri="{FF2B5EF4-FFF2-40B4-BE49-F238E27FC236}">
                <a16:creationId xmlns:a16="http://schemas.microsoft.com/office/drawing/2014/main" id="{0B69664A-32EC-4D44-9C7E-DF7378744B93}"/>
              </a:ext>
            </a:extLst>
          </p:cNvPr>
          <p:cNvSpPr txBox="1"/>
          <p:nvPr/>
        </p:nvSpPr>
        <p:spPr>
          <a:xfrm>
            <a:off x="4262594" y="4220033"/>
            <a:ext cx="1473201" cy="369332"/>
          </a:xfrm>
          <a:prstGeom prst="rect">
            <a:avLst/>
          </a:prstGeom>
          <a:noFill/>
        </p:spPr>
        <p:txBody>
          <a:bodyPr wrap="square">
            <a:spAutoFit/>
          </a:bodyPr>
          <a:lstStyle/>
          <a:p>
            <a:pPr algn="ctr" rtl="0" fontAlgn="b"/>
            <a:r>
              <a:rPr lang="ja-JP" altLang="en-US" sz="1800" dirty="0">
                <a:effectLst/>
              </a:rPr>
              <a:t>鈴木陸</a:t>
            </a:r>
          </a:p>
        </p:txBody>
      </p:sp>
      <p:sp>
        <p:nvSpPr>
          <p:cNvPr id="56" name="テキスト ボックス 55">
            <a:extLst>
              <a:ext uri="{FF2B5EF4-FFF2-40B4-BE49-F238E27FC236}">
                <a16:creationId xmlns:a16="http://schemas.microsoft.com/office/drawing/2014/main" id="{A553D58B-F056-49D1-935E-17FABC90182D}"/>
              </a:ext>
            </a:extLst>
          </p:cNvPr>
          <p:cNvSpPr txBox="1"/>
          <p:nvPr/>
        </p:nvSpPr>
        <p:spPr>
          <a:xfrm>
            <a:off x="4245560" y="3202651"/>
            <a:ext cx="1473201" cy="369332"/>
          </a:xfrm>
          <a:prstGeom prst="rect">
            <a:avLst/>
          </a:prstGeom>
          <a:noFill/>
        </p:spPr>
        <p:txBody>
          <a:bodyPr wrap="square">
            <a:spAutoFit/>
          </a:bodyPr>
          <a:lstStyle/>
          <a:p>
            <a:pPr algn="ctr" rtl="0" fontAlgn="b"/>
            <a:r>
              <a:rPr lang="ja-JP" altLang="en-US" sz="1800" dirty="0">
                <a:effectLst/>
              </a:rPr>
              <a:t>近藤陽斗</a:t>
            </a:r>
          </a:p>
        </p:txBody>
      </p:sp>
      <p:sp>
        <p:nvSpPr>
          <p:cNvPr id="58" name="テキスト ボックス 57">
            <a:extLst>
              <a:ext uri="{FF2B5EF4-FFF2-40B4-BE49-F238E27FC236}">
                <a16:creationId xmlns:a16="http://schemas.microsoft.com/office/drawing/2014/main" id="{1EE34058-AC1C-4355-84D9-3AC698A2FFB1}"/>
              </a:ext>
            </a:extLst>
          </p:cNvPr>
          <p:cNvSpPr txBox="1"/>
          <p:nvPr/>
        </p:nvSpPr>
        <p:spPr>
          <a:xfrm>
            <a:off x="4253542" y="2687656"/>
            <a:ext cx="1473201" cy="369332"/>
          </a:xfrm>
          <a:prstGeom prst="rect">
            <a:avLst/>
          </a:prstGeom>
          <a:noFill/>
        </p:spPr>
        <p:txBody>
          <a:bodyPr wrap="square">
            <a:spAutoFit/>
          </a:bodyPr>
          <a:lstStyle/>
          <a:p>
            <a:pPr algn="ctr"/>
            <a:r>
              <a:rPr lang="ja-JP" altLang="en-US" dirty="0"/>
              <a:t>西村 優志</a:t>
            </a:r>
          </a:p>
        </p:txBody>
      </p:sp>
      <p:sp>
        <p:nvSpPr>
          <p:cNvPr id="60" name="テキスト ボックス 59">
            <a:extLst>
              <a:ext uri="{FF2B5EF4-FFF2-40B4-BE49-F238E27FC236}">
                <a16:creationId xmlns:a16="http://schemas.microsoft.com/office/drawing/2014/main" id="{33AA7FBA-E11A-487C-A62E-E2F52B8DFBE4}"/>
              </a:ext>
            </a:extLst>
          </p:cNvPr>
          <p:cNvSpPr txBox="1"/>
          <p:nvPr/>
        </p:nvSpPr>
        <p:spPr>
          <a:xfrm>
            <a:off x="5436381" y="3464351"/>
            <a:ext cx="1473201" cy="369332"/>
          </a:xfrm>
          <a:prstGeom prst="rect">
            <a:avLst/>
          </a:prstGeom>
          <a:noFill/>
        </p:spPr>
        <p:txBody>
          <a:bodyPr wrap="square">
            <a:spAutoFit/>
          </a:bodyPr>
          <a:lstStyle/>
          <a:p>
            <a:pPr algn="ctr"/>
            <a:r>
              <a:rPr lang="ja-JP" altLang="en-US" dirty="0"/>
              <a:t>菅沼 元太</a:t>
            </a:r>
          </a:p>
        </p:txBody>
      </p:sp>
      <p:sp>
        <p:nvSpPr>
          <p:cNvPr id="62" name="テキスト ボックス 61">
            <a:extLst>
              <a:ext uri="{FF2B5EF4-FFF2-40B4-BE49-F238E27FC236}">
                <a16:creationId xmlns:a16="http://schemas.microsoft.com/office/drawing/2014/main" id="{7335AF4B-E6FC-41FB-8ED0-6082C91F02B0}"/>
              </a:ext>
            </a:extLst>
          </p:cNvPr>
          <p:cNvSpPr txBox="1"/>
          <p:nvPr/>
        </p:nvSpPr>
        <p:spPr>
          <a:xfrm>
            <a:off x="5436382" y="3207983"/>
            <a:ext cx="1473201" cy="369332"/>
          </a:xfrm>
          <a:prstGeom prst="rect">
            <a:avLst/>
          </a:prstGeom>
          <a:noFill/>
        </p:spPr>
        <p:txBody>
          <a:bodyPr wrap="square">
            <a:spAutoFit/>
          </a:bodyPr>
          <a:lstStyle/>
          <a:p>
            <a:pPr algn="ctr"/>
            <a:r>
              <a:rPr lang="ja-JP" altLang="en-US" b="0" i="0" dirty="0">
                <a:solidFill>
                  <a:srgbClr val="000000"/>
                </a:solidFill>
                <a:effectLst/>
                <a:latin typeface="Oswald" panose="020B0604020202020204" pitchFamily="2" charset="0"/>
              </a:rPr>
              <a:t>原田 凌来</a:t>
            </a:r>
          </a:p>
        </p:txBody>
      </p:sp>
      <p:sp>
        <p:nvSpPr>
          <p:cNvPr id="64" name="テキスト ボックス 63">
            <a:extLst>
              <a:ext uri="{FF2B5EF4-FFF2-40B4-BE49-F238E27FC236}">
                <a16:creationId xmlns:a16="http://schemas.microsoft.com/office/drawing/2014/main" id="{1FEE28F9-43B0-4506-8181-EB871299B9B9}"/>
              </a:ext>
            </a:extLst>
          </p:cNvPr>
          <p:cNvSpPr txBox="1"/>
          <p:nvPr/>
        </p:nvSpPr>
        <p:spPr>
          <a:xfrm>
            <a:off x="5408617" y="2688622"/>
            <a:ext cx="1473201" cy="369332"/>
          </a:xfrm>
          <a:prstGeom prst="rect">
            <a:avLst/>
          </a:prstGeom>
          <a:noFill/>
        </p:spPr>
        <p:txBody>
          <a:bodyPr wrap="square">
            <a:spAutoFit/>
          </a:bodyPr>
          <a:lstStyle/>
          <a:p>
            <a:pPr algn="ctr"/>
            <a:r>
              <a:rPr lang="ja-JP" altLang="en-US" dirty="0"/>
              <a:t>栗原向平</a:t>
            </a:r>
          </a:p>
        </p:txBody>
      </p:sp>
      <p:sp>
        <p:nvSpPr>
          <p:cNvPr id="67" name="正方形/長方形 66">
            <a:extLst>
              <a:ext uri="{FF2B5EF4-FFF2-40B4-BE49-F238E27FC236}">
                <a16:creationId xmlns:a16="http://schemas.microsoft.com/office/drawing/2014/main" id="{5EF52210-AF84-4E7C-8CDA-065633DBE5C4}"/>
              </a:ext>
            </a:extLst>
          </p:cNvPr>
          <p:cNvSpPr/>
          <p:nvPr/>
        </p:nvSpPr>
        <p:spPr>
          <a:xfrm>
            <a:off x="838200" y="1575026"/>
            <a:ext cx="2074332" cy="454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Vtuber</a:t>
            </a:r>
            <a:endParaRPr kumimoji="1" lang="ja-JP" altLang="en-US" dirty="0"/>
          </a:p>
        </p:txBody>
      </p:sp>
      <p:sp>
        <p:nvSpPr>
          <p:cNvPr id="68" name="正方形/長方形 67">
            <a:extLst>
              <a:ext uri="{FF2B5EF4-FFF2-40B4-BE49-F238E27FC236}">
                <a16:creationId xmlns:a16="http://schemas.microsoft.com/office/drawing/2014/main" id="{8E3FDF4A-1301-4633-A5E4-0F241F88FE74}"/>
              </a:ext>
            </a:extLst>
          </p:cNvPr>
          <p:cNvSpPr/>
          <p:nvPr/>
        </p:nvSpPr>
        <p:spPr>
          <a:xfrm>
            <a:off x="885821" y="3189532"/>
            <a:ext cx="2082796" cy="454878"/>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2D</a:t>
            </a:r>
            <a:r>
              <a:rPr kumimoji="1" lang="ja-JP" altLang="en-US" dirty="0"/>
              <a:t>アニメーション</a:t>
            </a:r>
          </a:p>
        </p:txBody>
      </p:sp>
      <p:sp>
        <p:nvSpPr>
          <p:cNvPr id="70" name="正方形/長方形 69">
            <a:extLst>
              <a:ext uri="{FF2B5EF4-FFF2-40B4-BE49-F238E27FC236}">
                <a16:creationId xmlns:a16="http://schemas.microsoft.com/office/drawing/2014/main" id="{86ACAF94-F208-4DDF-AFE0-DCE9A763189B}"/>
              </a:ext>
            </a:extLst>
          </p:cNvPr>
          <p:cNvSpPr/>
          <p:nvPr/>
        </p:nvSpPr>
        <p:spPr>
          <a:xfrm>
            <a:off x="885821" y="4270588"/>
            <a:ext cx="2082796" cy="45487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3</a:t>
            </a:r>
            <a:r>
              <a:rPr kumimoji="1" lang="en-US" altLang="ja-JP" dirty="0"/>
              <a:t>D</a:t>
            </a:r>
            <a:r>
              <a:rPr kumimoji="1" lang="ja-JP" altLang="en-US" dirty="0"/>
              <a:t>アニメーション</a:t>
            </a:r>
          </a:p>
        </p:txBody>
      </p:sp>
      <p:sp>
        <p:nvSpPr>
          <p:cNvPr id="71" name="正方形/長方形 70">
            <a:extLst>
              <a:ext uri="{FF2B5EF4-FFF2-40B4-BE49-F238E27FC236}">
                <a16:creationId xmlns:a16="http://schemas.microsoft.com/office/drawing/2014/main" id="{B4D6C09B-AAD6-4E19-A244-1D8CE2D8AB63}"/>
              </a:ext>
            </a:extLst>
          </p:cNvPr>
          <p:cNvSpPr/>
          <p:nvPr/>
        </p:nvSpPr>
        <p:spPr>
          <a:xfrm>
            <a:off x="8758419" y="1575026"/>
            <a:ext cx="2074332" cy="4548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AR</a:t>
            </a:r>
            <a:endParaRPr kumimoji="1" lang="ja-JP" altLang="en-US" dirty="0"/>
          </a:p>
        </p:txBody>
      </p:sp>
      <p:sp>
        <p:nvSpPr>
          <p:cNvPr id="72" name="正方形/長方形 71">
            <a:extLst>
              <a:ext uri="{FF2B5EF4-FFF2-40B4-BE49-F238E27FC236}">
                <a16:creationId xmlns:a16="http://schemas.microsoft.com/office/drawing/2014/main" id="{73BBFE44-5328-4BC6-9B17-3817D0BB870C}"/>
              </a:ext>
            </a:extLst>
          </p:cNvPr>
          <p:cNvSpPr/>
          <p:nvPr/>
        </p:nvSpPr>
        <p:spPr>
          <a:xfrm>
            <a:off x="8758419" y="2460217"/>
            <a:ext cx="2074332" cy="45487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VR</a:t>
            </a:r>
            <a:r>
              <a:rPr kumimoji="1" lang="ja-JP" altLang="en-US" dirty="0"/>
              <a:t>ゲーム</a:t>
            </a:r>
          </a:p>
        </p:txBody>
      </p:sp>
      <p:sp>
        <p:nvSpPr>
          <p:cNvPr id="73" name="正方形/長方形 72">
            <a:extLst>
              <a:ext uri="{FF2B5EF4-FFF2-40B4-BE49-F238E27FC236}">
                <a16:creationId xmlns:a16="http://schemas.microsoft.com/office/drawing/2014/main" id="{55812F2E-632E-46AF-9D34-50538BC028D6}"/>
              </a:ext>
            </a:extLst>
          </p:cNvPr>
          <p:cNvSpPr/>
          <p:nvPr/>
        </p:nvSpPr>
        <p:spPr>
          <a:xfrm>
            <a:off x="8758419" y="4427370"/>
            <a:ext cx="2074332" cy="454878"/>
          </a:xfrm>
          <a:prstGeom prst="rect">
            <a:avLst/>
          </a:prstGeom>
          <a:solidFill>
            <a:srgbClr val="FF7D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blender</a:t>
            </a:r>
            <a:endParaRPr kumimoji="1" lang="ja-JP" altLang="en-US" dirty="0"/>
          </a:p>
        </p:txBody>
      </p:sp>
      <p:sp>
        <p:nvSpPr>
          <p:cNvPr id="74" name="正方形/長方形 73">
            <a:extLst>
              <a:ext uri="{FF2B5EF4-FFF2-40B4-BE49-F238E27FC236}">
                <a16:creationId xmlns:a16="http://schemas.microsoft.com/office/drawing/2014/main" id="{AFA5E7D6-D174-41D0-80EB-7BFB0101DA36}"/>
              </a:ext>
            </a:extLst>
          </p:cNvPr>
          <p:cNvSpPr/>
          <p:nvPr/>
        </p:nvSpPr>
        <p:spPr>
          <a:xfrm>
            <a:off x="868293" y="5510397"/>
            <a:ext cx="2074332" cy="454878"/>
          </a:xfrm>
          <a:prstGeom prst="rect">
            <a:avLst/>
          </a:prstGeom>
          <a:solidFill>
            <a:srgbClr val="3BFF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音楽</a:t>
            </a:r>
            <a:endParaRPr kumimoji="1" lang="ja-JP" altLang="en-US" dirty="0"/>
          </a:p>
        </p:txBody>
      </p:sp>
      <p:sp>
        <p:nvSpPr>
          <p:cNvPr id="39" name="正方形/長方形 38">
            <a:extLst>
              <a:ext uri="{FF2B5EF4-FFF2-40B4-BE49-F238E27FC236}">
                <a16:creationId xmlns:a16="http://schemas.microsoft.com/office/drawing/2014/main" id="{19B7638D-1481-4233-A3FD-CB0B75A886B3}"/>
              </a:ext>
            </a:extLst>
          </p:cNvPr>
          <p:cNvSpPr/>
          <p:nvPr/>
        </p:nvSpPr>
        <p:spPr>
          <a:xfrm>
            <a:off x="4521025" y="1578484"/>
            <a:ext cx="2074332" cy="4548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リーダー</a:t>
            </a:r>
          </a:p>
        </p:txBody>
      </p:sp>
      <p:sp>
        <p:nvSpPr>
          <p:cNvPr id="139" name="タイトル 1">
            <a:extLst>
              <a:ext uri="{FF2B5EF4-FFF2-40B4-BE49-F238E27FC236}">
                <a16:creationId xmlns:a16="http://schemas.microsoft.com/office/drawing/2014/main" id="{C0BA4A41-473C-4262-92E0-0401DB10D877}"/>
              </a:ext>
            </a:extLst>
          </p:cNvPr>
          <p:cNvSpPr>
            <a:spLocks noGrp="1"/>
          </p:cNvSpPr>
          <p:nvPr>
            <p:ph type="title"/>
          </p:nvPr>
        </p:nvSpPr>
        <p:spPr>
          <a:xfrm>
            <a:off x="838200" y="365125"/>
            <a:ext cx="10515600" cy="1325563"/>
          </a:xfrm>
        </p:spPr>
        <p:txBody>
          <a:bodyPr/>
          <a:lstStyle/>
          <a:p>
            <a:r>
              <a:rPr lang="en-US" altLang="ja-JP" b="1" dirty="0">
                <a:latin typeface="游ゴシック" panose="020B0400000000000000" pitchFamily="50" charset="-128"/>
                <a:ea typeface="游ゴシック" panose="020B0400000000000000" pitchFamily="50" charset="-128"/>
              </a:rPr>
              <a:t>VR</a:t>
            </a:r>
            <a:r>
              <a:rPr lang="ja-JP" altLang="en-US" b="1" dirty="0">
                <a:latin typeface="游ゴシック" panose="020B0400000000000000" pitchFamily="50" charset="-128"/>
                <a:ea typeface="游ゴシック" panose="020B0400000000000000" pitchFamily="50" charset="-128"/>
              </a:rPr>
              <a:t>プロジェクトメンバー</a:t>
            </a:r>
            <a:endParaRPr kumimoji="1" lang="ja-JP" altLang="en-US" b="1" dirty="0">
              <a:latin typeface="游ゴシック" panose="020B0400000000000000" pitchFamily="50" charset="-128"/>
              <a:ea typeface="游ゴシック" panose="020B0400000000000000" pitchFamily="50" charset="-128"/>
            </a:endParaRPr>
          </a:p>
        </p:txBody>
      </p:sp>
      <p:sp>
        <p:nvSpPr>
          <p:cNvPr id="140" name="正方形/長方形 139">
            <a:extLst>
              <a:ext uri="{FF2B5EF4-FFF2-40B4-BE49-F238E27FC236}">
                <a16:creationId xmlns:a16="http://schemas.microsoft.com/office/drawing/2014/main" id="{062071BF-D161-44A5-B52B-4F7987379FA7}"/>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3AFF66E8-6071-40E0-97A9-861B0011141C}"/>
              </a:ext>
            </a:extLst>
          </p:cNvPr>
          <p:cNvSpPr/>
          <p:nvPr/>
        </p:nvSpPr>
        <p:spPr>
          <a:xfrm>
            <a:off x="8758417" y="5394826"/>
            <a:ext cx="2074332" cy="45487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動画編集</a:t>
            </a:r>
          </a:p>
        </p:txBody>
      </p:sp>
      <p:sp>
        <p:nvSpPr>
          <p:cNvPr id="45" name="テキスト ボックス 44">
            <a:extLst>
              <a:ext uri="{FF2B5EF4-FFF2-40B4-BE49-F238E27FC236}">
                <a16:creationId xmlns:a16="http://schemas.microsoft.com/office/drawing/2014/main" id="{BFBBD68D-5648-445B-AF0A-5F890518A886}"/>
              </a:ext>
            </a:extLst>
          </p:cNvPr>
          <p:cNvSpPr txBox="1"/>
          <p:nvPr/>
        </p:nvSpPr>
        <p:spPr>
          <a:xfrm>
            <a:off x="5490113" y="3730499"/>
            <a:ext cx="1473201" cy="369332"/>
          </a:xfrm>
          <a:prstGeom prst="rect">
            <a:avLst/>
          </a:prstGeom>
          <a:noFill/>
        </p:spPr>
        <p:txBody>
          <a:bodyPr wrap="square">
            <a:spAutoFit/>
          </a:bodyPr>
          <a:lstStyle/>
          <a:p>
            <a:pPr algn="ctr" rtl="0" fontAlgn="b"/>
            <a:r>
              <a:rPr lang="ja-JP" altLang="en-US" sz="1800" dirty="0">
                <a:effectLst/>
              </a:rPr>
              <a:t>田川うらら</a:t>
            </a:r>
          </a:p>
        </p:txBody>
      </p:sp>
      <p:sp>
        <p:nvSpPr>
          <p:cNvPr id="37" name="テキスト ボックス 36">
            <a:extLst>
              <a:ext uri="{FF2B5EF4-FFF2-40B4-BE49-F238E27FC236}">
                <a16:creationId xmlns:a16="http://schemas.microsoft.com/office/drawing/2014/main" id="{23A792C4-5DEC-4286-8C76-D555B8F11E59}"/>
              </a:ext>
            </a:extLst>
          </p:cNvPr>
          <p:cNvSpPr txBox="1"/>
          <p:nvPr/>
        </p:nvSpPr>
        <p:spPr>
          <a:xfrm>
            <a:off x="4283336" y="5161768"/>
            <a:ext cx="1473201" cy="369332"/>
          </a:xfrm>
          <a:prstGeom prst="rect">
            <a:avLst/>
          </a:prstGeom>
          <a:noFill/>
        </p:spPr>
        <p:txBody>
          <a:bodyPr wrap="square">
            <a:spAutoFit/>
          </a:bodyPr>
          <a:lstStyle/>
          <a:p>
            <a:pPr algn="ctr" fontAlgn="b"/>
            <a:r>
              <a:rPr lang="ja-JP" altLang="en-US" dirty="0"/>
              <a:t>後藤快</a:t>
            </a:r>
          </a:p>
        </p:txBody>
      </p:sp>
    </p:spTree>
    <p:extLst>
      <p:ext uri="{BB962C8B-B14F-4D97-AF65-F5344CB8AC3E}">
        <p14:creationId xmlns:p14="http://schemas.microsoft.com/office/powerpoint/2010/main" val="28425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0" grpId="0" animBg="1"/>
      <p:bldP spid="71" grpId="0" animBg="1"/>
      <p:bldP spid="72" grpId="0" animBg="1"/>
      <p:bldP spid="73" grpId="0" animBg="1"/>
      <p:bldP spid="74"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図 140">
            <a:extLst>
              <a:ext uri="{FF2B5EF4-FFF2-40B4-BE49-F238E27FC236}">
                <a16:creationId xmlns:a16="http://schemas.microsoft.com/office/drawing/2014/main" id="{FC85C543-5886-4794-800C-FE20E8891C09}"/>
              </a:ext>
            </a:extLst>
          </p:cNvPr>
          <p:cNvPicPr>
            <a:picLocks noChangeAspect="1"/>
          </p:cNvPicPr>
          <p:nvPr/>
        </p:nvPicPr>
        <p:blipFill rotWithShape="1">
          <a:blip r:embed="rId3">
            <a:extLst>
              <a:ext uri="{28A0092B-C50C-407E-A947-70E740481C1C}">
                <a14:useLocalDpi xmlns:a14="http://schemas.microsoft.com/office/drawing/2010/main" val="0"/>
              </a:ext>
            </a:extLst>
          </a:blip>
          <a:srcRect t="14368" b="34664"/>
          <a:stretch/>
        </p:blipFill>
        <p:spPr>
          <a:xfrm>
            <a:off x="2534476" y="2795009"/>
            <a:ext cx="6028100" cy="3072379"/>
          </a:xfrm>
          <a:prstGeom prst="rect">
            <a:avLst/>
          </a:prstGeom>
        </p:spPr>
      </p:pic>
      <p:sp>
        <p:nvSpPr>
          <p:cNvPr id="9" name="テキスト ボックス 8">
            <a:extLst>
              <a:ext uri="{FF2B5EF4-FFF2-40B4-BE49-F238E27FC236}">
                <a16:creationId xmlns:a16="http://schemas.microsoft.com/office/drawing/2014/main" id="{15D22FEE-7B38-4884-9CD6-B5500AF50DAB}"/>
              </a:ext>
            </a:extLst>
          </p:cNvPr>
          <p:cNvSpPr txBox="1"/>
          <p:nvPr/>
        </p:nvSpPr>
        <p:spPr>
          <a:xfrm>
            <a:off x="4824060" y="2033362"/>
            <a:ext cx="1473201" cy="400110"/>
          </a:xfrm>
          <a:prstGeom prst="rect">
            <a:avLst/>
          </a:prstGeom>
          <a:noFill/>
        </p:spPr>
        <p:txBody>
          <a:bodyPr wrap="square">
            <a:spAutoFit/>
          </a:bodyPr>
          <a:lstStyle/>
          <a:p>
            <a:pPr algn="ctr" rtl="0" fontAlgn="b"/>
            <a:r>
              <a:rPr lang="ja-JP" altLang="en-US" sz="2000" dirty="0">
                <a:effectLst/>
              </a:rPr>
              <a:t>加藤丈昂</a:t>
            </a:r>
          </a:p>
        </p:txBody>
      </p:sp>
      <p:sp>
        <p:nvSpPr>
          <p:cNvPr id="13" name="テキスト ボックス 12">
            <a:extLst>
              <a:ext uri="{FF2B5EF4-FFF2-40B4-BE49-F238E27FC236}">
                <a16:creationId xmlns:a16="http://schemas.microsoft.com/office/drawing/2014/main" id="{2605B3BD-53EB-4400-A879-B402685970BC}"/>
              </a:ext>
            </a:extLst>
          </p:cNvPr>
          <p:cNvSpPr txBox="1"/>
          <p:nvPr/>
        </p:nvSpPr>
        <p:spPr>
          <a:xfrm>
            <a:off x="1185327" y="2048237"/>
            <a:ext cx="1473201" cy="369332"/>
          </a:xfrm>
          <a:prstGeom prst="rect">
            <a:avLst/>
          </a:prstGeom>
          <a:noFill/>
        </p:spPr>
        <p:txBody>
          <a:bodyPr wrap="square">
            <a:spAutoFit/>
          </a:bodyPr>
          <a:lstStyle/>
          <a:p>
            <a:pPr algn="ctr" rtl="0" fontAlgn="b"/>
            <a:r>
              <a:rPr lang="ja-JP" altLang="en-US" sz="1800" dirty="0">
                <a:effectLst/>
              </a:rPr>
              <a:t>江波戸伯玖</a:t>
            </a:r>
          </a:p>
        </p:txBody>
      </p:sp>
      <p:sp>
        <p:nvSpPr>
          <p:cNvPr id="17" name="テキスト ボックス 16">
            <a:extLst>
              <a:ext uri="{FF2B5EF4-FFF2-40B4-BE49-F238E27FC236}">
                <a16:creationId xmlns:a16="http://schemas.microsoft.com/office/drawing/2014/main" id="{E3BFC8F0-ABC4-4380-B27C-38185F1E7A30}"/>
              </a:ext>
            </a:extLst>
          </p:cNvPr>
          <p:cNvSpPr txBox="1"/>
          <p:nvPr/>
        </p:nvSpPr>
        <p:spPr>
          <a:xfrm>
            <a:off x="1150139" y="2549738"/>
            <a:ext cx="1473201" cy="369332"/>
          </a:xfrm>
          <a:prstGeom prst="rect">
            <a:avLst/>
          </a:prstGeom>
          <a:noFill/>
        </p:spPr>
        <p:txBody>
          <a:bodyPr wrap="square">
            <a:spAutoFit/>
          </a:bodyPr>
          <a:lstStyle/>
          <a:p>
            <a:pPr algn="ctr" rtl="0" fontAlgn="b"/>
            <a:r>
              <a:rPr lang="ja-JP" altLang="en-US" sz="1800" dirty="0">
                <a:effectLst/>
              </a:rPr>
              <a:t>及川晴路</a:t>
            </a:r>
          </a:p>
        </p:txBody>
      </p:sp>
      <p:sp>
        <p:nvSpPr>
          <p:cNvPr id="21" name="テキスト ボックス 20">
            <a:extLst>
              <a:ext uri="{FF2B5EF4-FFF2-40B4-BE49-F238E27FC236}">
                <a16:creationId xmlns:a16="http://schemas.microsoft.com/office/drawing/2014/main" id="{D95ADE41-0D31-46F6-B56A-921A55DC8F19}"/>
              </a:ext>
            </a:extLst>
          </p:cNvPr>
          <p:cNvSpPr txBox="1"/>
          <p:nvPr/>
        </p:nvSpPr>
        <p:spPr>
          <a:xfrm>
            <a:off x="1154174" y="2300084"/>
            <a:ext cx="1473201" cy="369332"/>
          </a:xfrm>
          <a:prstGeom prst="rect">
            <a:avLst/>
          </a:prstGeom>
          <a:noFill/>
        </p:spPr>
        <p:txBody>
          <a:bodyPr wrap="square">
            <a:spAutoFit/>
          </a:bodyPr>
          <a:lstStyle/>
          <a:p>
            <a:pPr algn="ctr" rtl="0" fontAlgn="b"/>
            <a:r>
              <a:rPr lang="ja-JP" altLang="en-US" sz="1800" dirty="0">
                <a:effectLst/>
              </a:rPr>
              <a:t>郡司拓実</a:t>
            </a:r>
          </a:p>
        </p:txBody>
      </p:sp>
      <p:sp>
        <p:nvSpPr>
          <p:cNvPr id="23" name="テキスト ボックス 22">
            <a:extLst>
              <a:ext uri="{FF2B5EF4-FFF2-40B4-BE49-F238E27FC236}">
                <a16:creationId xmlns:a16="http://schemas.microsoft.com/office/drawing/2014/main" id="{7D366C38-663C-427E-819E-4D7A556E8538}"/>
              </a:ext>
            </a:extLst>
          </p:cNvPr>
          <p:cNvSpPr txBox="1"/>
          <p:nvPr/>
        </p:nvSpPr>
        <p:spPr>
          <a:xfrm>
            <a:off x="9066868" y="3840425"/>
            <a:ext cx="1473201" cy="369332"/>
          </a:xfrm>
          <a:prstGeom prst="rect">
            <a:avLst/>
          </a:prstGeom>
          <a:noFill/>
        </p:spPr>
        <p:txBody>
          <a:bodyPr wrap="square">
            <a:spAutoFit/>
          </a:bodyPr>
          <a:lstStyle/>
          <a:p>
            <a:pPr algn="ctr" fontAlgn="b"/>
            <a:r>
              <a:rPr lang="ja-JP" altLang="en-US" dirty="0"/>
              <a:t>歌川隼</a:t>
            </a:r>
          </a:p>
        </p:txBody>
      </p:sp>
      <p:sp>
        <p:nvSpPr>
          <p:cNvPr id="25" name="テキスト ボックス 24">
            <a:extLst>
              <a:ext uri="{FF2B5EF4-FFF2-40B4-BE49-F238E27FC236}">
                <a16:creationId xmlns:a16="http://schemas.microsoft.com/office/drawing/2014/main" id="{B8E49D07-DE65-4393-98D8-2F84717F836F}"/>
              </a:ext>
            </a:extLst>
          </p:cNvPr>
          <p:cNvSpPr txBox="1"/>
          <p:nvPr/>
        </p:nvSpPr>
        <p:spPr>
          <a:xfrm>
            <a:off x="1154174" y="2804137"/>
            <a:ext cx="1473201" cy="369332"/>
          </a:xfrm>
          <a:prstGeom prst="rect">
            <a:avLst/>
          </a:prstGeom>
          <a:noFill/>
        </p:spPr>
        <p:txBody>
          <a:bodyPr wrap="square">
            <a:spAutoFit/>
          </a:bodyPr>
          <a:lstStyle/>
          <a:p>
            <a:pPr algn="ctr" fontAlgn="b"/>
            <a:r>
              <a:rPr lang="ja-JP" altLang="en-US" dirty="0"/>
              <a:t>河野晟生</a:t>
            </a:r>
            <a:endParaRPr lang="ja-JP" altLang="en-US" sz="1800" dirty="0">
              <a:effectLst/>
            </a:endParaRPr>
          </a:p>
        </p:txBody>
      </p:sp>
      <p:sp>
        <p:nvSpPr>
          <p:cNvPr id="28" name="テキスト ボックス 27">
            <a:extLst>
              <a:ext uri="{FF2B5EF4-FFF2-40B4-BE49-F238E27FC236}">
                <a16:creationId xmlns:a16="http://schemas.microsoft.com/office/drawing/2014/main" id="{BA3B9A87-87CC-486F-9F9B-705A5A8B0B39}"/>
              </a:ext>
            </a:extLst>
          </p:cNvPr>
          <p:cNvSpPr txBox="1"/>
          <p:nvPr/>
        </p:nvSpPr>
        <p:spPr>
          <a:xfrm>
            <a:off x="9066868" y="3269591"/>
            <a:ext cx="1473201" cy="369332"/>
          </a:xfrm>
          <a:prstGeom prst="rect">
            <a:avLst/>
          </a:prstGeom>
          <a:noFill/>
        </p:spPr>
        <p:txBody>
          <a:bodyPr wrap="square">
            <a:spAutoFit/>
          </a:bodyPr>
          <a:lstStyle/>
          <a:p>
            <a:pPr algn="ctr" rtl="0" fontAlgn="b"/>
            <a:r>
              <a:rPr lang="ja-JP" altLang="en-US" sz="1800" dirty="0">
                <a:effectLst/>
              </a:rPr>
              <a:t>井上涼惺</a:t>
            </a:r>
          </a:p>
        </p:txBody>
      </p:sp>
      <p:sp>
        <p:nvSpPr>
          <p:cNvPr id="30" name="テキスト ボックス 29">
            <a:extLst>
              <a:ext uri="{FF2B5EF4-FFF2-40B4-BE49-F238E27FC236}">
                <a16:creationId xmlns:a16="http://schemas.microsoft.com/office/drawing/2014/main" id="{F3145A18-DCA9-4433-8D70-9D15DDC98C3B}"/>
              </a:ext>
            </a:extLst>
          </p:cNvPr>
          <p:cNvSpPr txBox="1"/>
          <p:nvPr/>
        </p:nvSpPr>
        <p:spPr>
          <a:xfrm>
            <a:off x="9066868" y="3532166"/>
            <a:ext cx="1473201" cy="369332"/>
          </a:xfrm>
          <a:prstGeom prst="rect">
            <a:avLst/>
          </a:prstGeom>
          <a:noFill/>
        </p:spPr>
        <p:txBody>
          <a:bodyPr wrap="square">
            <a:spAutoFit/>
          </a:bodyPr>
          <a:lstStyle/>
          <a:p>
            <a:pPr algn="ctr" fontAlgn="b"/>
            <a:r>
              <a:rPr lang="ja-JP" altLang="en-US" dirty="0"/>
              <a:t>遊馬潤</a:t>
            </a:r>
            <a:endParaRPr lang="ja-JP" altLang="en-US" sz="1800" dirty="0">
              <a:effectLst/>
            </a:endParaRPr>
          </a:p>
        </p:txBody>
      </p:sp>
      <p:sp>
        <p:nvSpPr>
          <p:cNvPr id="32" name="テキスト ボックス 31">
            <a:extLst>
              <a:ext uri="{FF2B5EF4-FFF2-40B4-BE49-F238E27FC236}">
                <a16:creationId xmlns:a16="http://schemas.microsoft.com/office/drawing/2014/main" id="{384EEC6E-D106-42ED-B164-F52A1487CC32}"/>
              </a:ext>
            </a:extLst>
          </p:cNvPr>
          <p:cNvSpPr txBox="1"/>
          <p:nvPr/>
        </p:nvSpPr>
        <p:spPr>
          <a:xfrm>
            <a:off x="9058982" y="2960207"/>
            <a:ext cx="1473201" cy="369332"/>
          </a:xfrm>
          <a:prstGeom prst="rect">
            <a:avLst/>
          </a:prstGeom>
          <a:noFill/>
        </p:spPr>
        <p:txBody>
          <a:bodyPr wrap="square">
            <a:spAutoFit/>
          </a:bodyPr>
          <a:lstStyle/>
          <a:p>
            <a:pPr algn="ctr" rtl="0" fontAlgn="b"/>
            <a:r>
              <a:rPr lang="ja-JP" altLang="en-US" sz="1800" dirty="0">
                <a:effectLst/>
              </a:rPr>
              <a:t>坊野泰知</a:t>
            </a:r>
          </a:p>
        </p:txBody>
      </p:sp>
      <p:sp>
        <p:nvSpPr>
          <p:cNvPr id="36" name="テキスト ボックス 35">
            <a:extLst>
              <a:ext uri="{FF2B5EF4-FFF2-40B4-BE49-F238E27FC236}">
                <a16:creationId xmlns:a16="http://schemas.microsoft.com/office/drawing/2014/main" id="{E47E3F24-9603-4420-871A-49506CC92931}"/>
              </a:ext>
            </a:extLst>
          </p:cNvPr>
          <p:cNvSpPr txBox="1"/>
          <p:nvPr/>
        </p:nvSpPr>
        <p:spPr>
          <a:xfrm>
            <a:off x="9058984" y="6078818"/>
            <a:ext cx="1473201" cy="369332"/>
          </a:xfrm>
          <a:prstGeom prst="rect">
            <a:avLst/>
          </a:prstGeom>
          <a:noFill/>
        </p:spPr>
        <p:txBody>
          <a:bodyPr wrap="square">
            <a:spAutoFit/>
          </a:bodyPr>
          <a:lstStyle/>
          <a:p>
            <a:pPr algn="ctr" rtl="0" fontAlgn="b"/>
            <a:r>
              <a:rPr lang="ja-JP" altLang="en-US" sz="1800" dirty="0">
                <a:effectLst/>
              </a:rPr>
              <a:t>島田成真</a:t>
            </a:r>
          </a:p>
        </p:txBody>
      </p:sp>
      <p:sp>
        <p:nvSpPr>
          <p:cNvPr id="38" name="テキスト ボックス 37">
            <a:extLst>
              <a:ext uri="{FF2B5EF4-FFF2-40B4-BE49-F238E27FC236}">
                <a16:creationId xmlns:a16="http://schemas.microsoft.com/office/drawing/2014/main" id="{D0988888-434E-472E-B383-9A73C1E95418}"/>
              </a:ext>
            </a:extLst>
          </p:cNvPr>
          <p:cNvSpPr txBox="1"/>
          <p:nvPr/>
        </p:nvSpPr>
        <p:spPr>
          <a:xfrm>
            <a:off x="1158023" y="4733441"/>
            <a:ext cx="1473201" cy="369332"/>
          </a:xfrm>
          <a:prstGeom prst="rect">
            <a:avLst/>
          </a:prstGeom>
          <a:noFill/>
        </p:spPr>
        <p:txBody>
          <a:bodyPr wrap="square">
            <a:spAutoFit/>
          </a:bodyPr>
          <a:lstStyle/>
          <a:p>
            <a:pPr algn="ctr" rtl="0" fontAlgn="b"/>
            <a:r>
              <a:rPr lang="ja-JP" altLang="en-US" sz="1800" dirty="0">
                <a:effectLst/>
              </a:rPr>
              <a:t>谷内義弥</a:t>
            </a:r>
          </a:p>
        </p:txBody>
      </p:sp>
      <p:sp>
        <p:nvSpPr>
          <p:cNvPr id="40" name="テキスト ボックス 39">
            <a:extLst>
              <a:ext uri="{FF2B5EF4-FFF2-40B4-BE49-F238E27FC236}">
                <a16:creationId xmlns:a16="http://schemas.microsoft.com/office/drawing/2014/main" id="{882F0557-9B7C-4A20-B716-C09CD97EECB8}"/>
              </a:ext>
            </a:extLst>
          </p:cNvPr>
          <p:cNvSpPr txBox="1"/>
          <p:nvPr/>
        </p:nvSpPr>
        <p:spPr>
          <a:xfrm>
            <a:off x="1136948" y="3690324"/>
            <a:ext cx="1473201" cy="369332"/>
          </a:xfrm>
          <a:prstGeom prst="rect">
            <a:avLst/>
          </a:prstGeom>
          <a:noFill/>
        </p:spPr>
        <p:txBody>
          <a:bodyPr wrap="square">
            <a:spAutoFit/>
          </a:bodyPr>
          <a:lstStyle/>
          <a:p>
            <a:pPr algn="ctr" rtl="0" fontAlgn="b"/>
            <a:r>
              <a:rPr lang="ja-JP" altLang="en-US" sz="1800" dirty="0">
                <a:effectLst/>
              </a:rPr>
              <a:t>石崎蒼葉</a:t>
            </a:r>
          </a:p>
        </p:txBody>
      </p:sp>
      <p:sp>
        <p:nvSpPr>
          <p:cNvPr id="44" name="テキスト ボックス 43">
            <a:extLst>
              <a:ext uri="{FF2B5EF4-FFF2-40B4-BE49-F238E27FC236}">
                <a16:creationId xmlns:a16="http://schemas.microsoft.com/office/drawing/2014/main" id="{D52ADBA5-1EC5-430B-B9F6-E0D603908107}"/>
              </a:ext>
            </a:extLst>
          </p:cNvPr>
          <p:cNvSpPr txBox="1"/>
          <p:nvPr/>
        </p:nvSpPr>
        <p:spPr>
          <a:xfrm>
            <a:off x="9058984" y="2065070"/>
            <a:ext cx="1473201" cy="369332"/>
          </a:xfrm>
          <a:prstGeom prst="rect">
            <a:avLst/>
          </a:prstGeom>
          <a:noFill/>
        </p:spPr>
        <p:txBody>
          <a:bodyPr wrap="square">
            <a:spAutoFit/>
          </a:bodyPr>
          <a:lstStyle/>
          <a:p>
            <a:pPr algn="ctr" rtl="0" fontAlgn="b"/>
            <a:r>
              <a:rPr lang="ja-JP" altLang="en-US" sz="1800" dirty="0">
                <a:effectLst/>
              </a:rPr>
              <a:t>石川継三</a:t>
            </a:r>
          </a:p>
        </p:txBody>
      </p:sp>
      <p:sp>
        <p:nvSpPr>
          <p:cNvPr id="46" name="テキスト ボックス 45">
            <a:extLst>
              <a:ext uri="{FF2B5EF4-FFF2-40B4-BE49-F238E27FC236}">
                <a16:creationId xmlns:a16="http://schemas.microsoft.com/office/drawing/2014/main" id="{DAA61E1F-E8C9-4B86-BE5C-01A016F47EF2}"/>
              </a:ext>
            </a:extLst>
          </p:cNvPr>
          <p:cNvSpPr txBox="1"/>
          <p:nvPr/>
        </p:nvSpPr>
        <p:spPr>
          <a:xfrm>
            <a:off x="1181249" y="4963254"/>
            <a:ext cx="1473201" cy="369332"/>
          </a:xfrm>
          <a:prstGeom prst="rect">
            <a:avLst/>
          </a:prstGeom>
          <a:noFill/>
        </p:spPr>
        <p:txBody>
          <a:bodyPr wrap="square">
            <a:spAutoFit/>
          </a:bodyPr>
          <a:lstStyle/>
          <a:p>
            <a:pPr algn="ctr" rtl="0" fontAlgn="b"/>
            <a:r>
              <a:rPr lang="ja-JP" altLang="en-US" sz="1800" dirty="0">
                <a:effectLst/>
              </a:rPr>
              <a:t>小堀恵郁司</a:t>
            </a:r>
          </a:p>
        </p:txBody>
      </p:sp>
      <p:sp>
        <p:nvSpPr>
          <p:cNvPr id="50" name="テキスト ボックス 49">
            <a:extLst>
              <a:ext uri="{FF2B5EF4-FFF2-40B4-BE49-F238E27FC236}">
                <a16:creationId xmlns:a16="http://schemas.microsoft.com/office/drawing/2014/main" id="{EB179595-9B1B-4784-B6CF-5C93FAADFBC8}"/>
              </a:ext>
            </a:extLst>
          </p:cNvPr>
          <p:cNvSpPr txBox="1"/>
          <p:nvPr/>
        </p:nvSpPr>
        <p:spPr>
          <a:xfrm>
            <a:off x="9006773" y="6320466"/>
            <a:ext cx="1473201" cy="369332"/>
          </a:xfrm>
          <a:prstGeom prst="rect">
            <a:avLst/>
          </a:prstGeom>
          <a:noFill/>
        </p:spPr>
        <p:txBody>
          <a:bodyPr wrap="square">
            <a:spAutoFit/>
          </a:bodyPr>
          <a:lstStyle/>
          <a:p>
            <a:pPr algn="ctr" rtl="0" fontAlgn="b"/>
            <a:r>
              <a:rPr lang="ja-JP" altLang="en-US" sz="1800" dirty="0">
                <a:effectLst/>
              </a:rPr>
              <a:t>浅野蒼</a:t>
            </a:r>
          </a:p>
        </p:txBody>
      </p:sp>
      <p:sp>
        <p:nvSpPr>
          <p:cNvPr id="52" name="テキスト ボックス 51">
            <a:extLst>
              <a:ext uri="{FF2B5EF4-FFF2-40B4-BE49-F238E27FC236}">
                <a16:creationId xmlns:a16="http://schemas.microsoft.com/office/drawing/2014/main" id="{DC03796F-3BF7-4708-86EB-24C5F9C8F9BB}"/>
              </a:ext>
            </a:extLst>
          </p:cNvPr>
          <p:cNvSpPr txBox="1"/>
          <p:nvPr/>
        </p:nvSpPr>
        <p:spPr>
          <a:xfrm>
            <a:off x="9066868" y="4852658"/>
            <a:ext cx="1473201" cy="369332"/>
          </a:xfrm>
          <a:prstGeom prst="rect">
            <a:avLst/>
          </a:prstGeom>
          <a:noFill/>
        </p:spPr>
        <p:txBody>
          <a:bodyPr wrap="square">
            <a:spAutoFit/>
          </a:bodyPr>
          <a:lstStyle/>
          <a:p>
            <a:pPr algn="ctr" rtl="0" fontAlgn="b"/>
            <a:r>
              <a:rPr lang="ja-JP" altLang="en-US" sz="1800" dirty="0">
                <a:effectLst/>
              </a:rPr>
              <a:t>村田大河</a:t>
            </a:r>
          </a:p>
        </p:txBody>
      </p:sp>
      <p:sp>
        <p:nvSpPr>
          <p:cNvPr id="54" name="テキスト ボックス 53">
            <a:extLst>
              <a:ext uri="{FF2B5EF4-FFF2-40B4-BE49-F238E27FC236}">
                <a16:creationId xmlns:a16="http://schemas.microsoft.com/office/drawing/2014/main" id="{0B69664A-32EC-4D44-9C7E-DF7378744B93}"/>
              </a:ext>
            </a:extLst>
          </p:cNvPr>
          <p:cNvSpPr txBox="1"/>
          <p:nvPr/>
        </p:nvSpPr>
        <p:spPr>
          <a:xfrm>
            <a:off x="9014658" y="6533696"/>
            <a:ext cx="1473201" cy="369332"/>
          </a:xfrm>
          <a:prstGeom prst="rect">
            <a:avLst/>
          </a:prstGeom>
          <a:noFill/>
        </p:spPr>
        <p:txBody>
          <a:bodyPr wrap="square">
            <a:spAutoFit/>
          </a:bodyPr>
          <a:lstStyle/>
          <a:p>
            <a:pPr algn="ctr" rtl="0" fontAlgn="b"/>
            <a:r>
              <a:rPr lang="ja-JP" altLang="en-US" sz="1800" dirty="0">
                <a:effectLst/>
              </a:rPr>
              <a:t>鈴木陸</a:t>
            </a:r>
          </a:p>
        </p:txBody>
      </p:sp>
      <p:sp>
        <p:nvSpPr>
          <p:cNvPr id="56" name="テキスト ボックス 55">
            <a:extLst>
              <a:ext uri="{FF2B5EF4-FFF2-40B4-BE49-F238E27FC236}">
                <a16:creationId xmlns:a16="http://schemas.microsoft.com/office/drawing/2014/main" id="{A553D58B-F056-49D1-935E-17FABC90182D}"/>
              </a:ext>
            </a:extLst>
          </p:cNvPr>
          <p:cNvSpPr txBox="1"/>
          <p:nvPr/>
        </p:nvSpPr>
        <p:spPr>
          <a:xfrm>
            <a:off x="1168858" y="6001203"/>
            <a:ext cx="1473201" cy="369332"/>
          </a:xfrm>
          <a:prstGeom prst="rect">
            <a:avLst/>
          </a:prstGeom>
          <a:noFill/>
        </p:spPr>
        <p:txBody>
          <a:bodyPr wrap="square">
            <a:spAutoFit/>
          </a:bodyPr>
          <a:lstStyle/>
          <a:p>
            <a:pPr algn="ctr" rtl="0" fontAlgn="b"/>
            <a:r>
              <a:rPr lang="ja-JP" altLang="en-US" sz="1800" dirty="0">
                <a:effectLst/>
              </a:rPr>
              <a:t>近藤陽斗</a:t>
            </a:r>
          </a:p>
        </p:txBody>
      </p:sp>
      <p:sp>
        <p:nvSpPr>
          <p:cNvPr id="58" name="テキスト ボックス 57">
            <a:extLst>
              <a:ext uri="{FF2B5EF4-FFF2-40B4-BE49-F238E27FC236}">
                <a16:creationId xmlns:a16="http://schemas.microsoft.com/office/drawing/2014/main" id="{1EE34058-AC1C-4355-84D9-3AC698A2FFB1}"/>
              </a:ext>
            </a:extLst>
          </p:cNvPr>
          <p:cNvSpPr txBox="1"/>
          <p:nvPr/>
        </p:nvSpPr>
        <p:spPr>
          <a:xfrm>
            <a:off x="1133253" y="3944029"/>
            <a:ext cx="1473201" cy="369332"/>
          </a:xfrm>
          <a:prstGeom prst="rect">
            <a:avLst/>
          </a:prstGeom>
          <a:noFill/>
        </p:spPr>
        <p:txBody>
          <a:bodyPr wrap="square">
            <a:spAutoFit/>
          </a:bodyPr>
          <a:lstStyle/>
          <a:p>
            <a:pPr algn="ctr"/>
            <a:r>
              <a:rPr lang="ja-JP" altLang="en-US" dirty="0"/>
              <a:t>西村 優志</a:t>
            </a:r>
          </a:p>
        </p:txBody>
      </p:sp>
      <p:sp>
        <p:nvSpPr>
          <p:cNvPr id="60" name="テキスト ボックス 59">
            <a:extLst>
              <a:ext uri="{FF2B5EF4-FFF2-40B4-BE49-F238E27FC236}">
                <a16:creationId xmlns:a16="http://schemas.microsoft.com/office/drawing/2014/main" id="{33AA7FBA-E11A-487C-A62E-E2F52B8DFBE4}"/>
              </a:ext>
            </a:extLst>
          </p:cNvPr>
          <p:cNvSpPr txBox="1"/>
          <p:nvPr/>
        </p:nvSpPr>
        <p:spPr>
          <a:xfrm>
            <a:off x="9066868" y="5071447"/>
            <a:ext cx="1473201" cy="369332"/>
          </a:xfrm>
          <a:prstGeom prst="rect">
            <a:avLst/>
          </a:prstGeom>
          <a:noFill/>
        </p:spPr>
        <p:txBody>
          <a:bodyPr wrap="square">
            <a:spAutoFit/>
          </a:bodyPr>
          <a:lstStyle/>
          <a:p>
            <a:pPr algn="ctr"/>
            <a:r>
              <a:rPr lang="ja-JP" altLang="en-US" dirty="0"/>
              <a:t>菅沼 元太</a:t>
            </a:r>
          </a:p>
        </p:txBody>
      </p:sp>
      <p:sp>
        <p:nvSpPr>
          <p:cNvPr id="62" name="テキスト ボックス 61">
            <a:extLst>
              <a:ext uri="{FF2B5EF4-FFF2-40B4-BE49-F238E27FC236}">
                <a16:creationId xmlns:a16="http://schemas.microsoft.com/office/drawing/2014/main" id="{7335AF4B-E6FC-41FB-8ED0-6082C91F02B0}"/>
              </a:ext>
            </a:extLst>
          </p:cNvPr>
          <p:cNvSpPr txBox="1"/>
          <p:nvPr/>
        </p:nvSpPr>
        <p:spPr>
          <a:xfrm>
            <a:off x="1181250" y="6271840"/>
            <a:ext cx="1473201" cy="369332"/>
          </a:xfrm>
          <a:prstGeom prst="rect">
            <a:avLst/>
          </a:prstGeom>
          <a:noFill/>
        </p:spPr>
        <p:txBody>
          <a:bodyPr wrap="square">
            <a:spAutoFit/>
          </a:bodyPr>
          <a:lstStyle/>
          <a:p>
            <a:pPr algn="ctr"/>
            <a:r>
              <a:rPr lang="ja-JP" altLang="en-US" b="0" i="0" dirty="0">
                <a:solidFill>
                  <a:srgbClr val="000000"/>
                </a:solidFill>
                <a:effectLst/>
                <a:latin typeface="Oswald" panose="020B0604020202020204" pitchFamily="2" charset="0"/>
              </a:rPr>
              <a:t>原田 凌来</a:t>
            </a:r>
          </a:p>
        </p:txBody>
      </p:sp>
      <p:sp>
        <p:nvSpPr>
          <p:cNvPr id="64" name="テキスト ボックス 63">
            <a:extLst>
              <a:ext uri="{FF2B5EF4-FFF2-40B4-BE49-F238E27FC236}">
                <a16:creationId xmlns:a16="http://schemas.microsoft.com/office/drawing/2014/main" id="{1FEE28F9-43B0-4506-8181-EB871299B9B9}"/>
              </a:ext>
            </a:extLst>
          </p:cNvPr>
          <p:cNvSpPr txBox="1"/>
          <p:nvPr/>
        </p:nvSpPr>
        <p:spPr>
          <a:xfrm>
            <a:off x="1158023" y="5210660"/>
            <a:ext cx="1473201" cy="369332"/>
          </a:xfrm>
          <a:prstGeom prst="rect">
            <a:avLst/>
          </a:prstGeom>
          <a:noFill/>
        </p:spPr>
        <p:txBody>
          <a:bodyPr wrap="square">
            <a:spAutoFit/>
          </a:bodyPr>
          <a:lstStyle/>
          <a:p>
            <a:pPr algn="ctr"/>
            <a:r>
              <a:rPr lang="ja-JP" altLang="en-US" dirty="0"/>
              <a:t>栗原向平</a:t>
            </a:r>
          </a:p>
        </p:txBody>
      </p:sp>
      <p:sp>
        <p:nvSpPr>
          <p:cNvPr id="67" name="正方形/長方形 66">
            <a:extLst>
              <a:ext uri="{FF2B5EF4-FFF2-40B4-BE49-F238E27FC236}">
                <a16:creationId xmlns:a16="http://schemas.microsoft.com/office/drawing/2014/main" id="{5EF52210-AF84-4E7C-8CDA-065633DBE5C4}"/>
              </a:ext>
            </a:extLst>
          </p:cNvPr>
          <p:cNvSpPr/>
          <p:nvPr/>
        </p:nvSpPr>
        <p:spPr>
          <a:xfrm>
            <a:off x="838200" y="1575026"/>
            <a:ext cx="2074332" cy="454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Vtuber</a:t>
            </a:r>
            <a:endParaRPr kumimoji="1" lang="ja-JP" altLang="en-US" dirty="0"/>
          </a:p>
        </p:txBody>
      </p:sp>
      <p:sp>
        <p:nvSpPr>
          <p:cNvPr id="68" name="正方形/長方形 67">
            <a:extLst>
              <a:ext uri="{FF2B5EF4-FFF2-40B4-BE49-F238E27FC236}">
                <a16:creationId xmlns:a16="http://schemas.microsoft.com/office/drawing/2014/main" id="{8E3FDF4A-1301-4633-A5E4-0F241F88FE74}"/>
              </a:ext>
            </a:extLst>
          </p:cNvPr>
          <p:cNvSpPr/>
          <p:nvPr/>
        </p:nvSpPr>
        <p:spPr>
          <a:xfrm>
            <a:off x="885821" y="3189532"/>
            <a:ext cx="2082796" cy="454878"/>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2D</a:t>
            </a:r>
            <a:r>
              <a:rPr kumimoji="1" lang="ja-JP" altLang="en-US" dirty="0"/>
              <a:t>アニメーション</a:t>
            </a:r>
          </a:p>
        </p:txBody>
      </p:sp>
      <p:sp>
        <p:nvSpPr>
          <p:cNvPr id="70" name="正方形/長方形 69">
            <a:extLst>
              <a:ext uri="{FF2B5EF4-FFF2-40B4-BE49-F238E27FC236}">
                <a16:creationId xmlns:a16="http://schemas.microsoft.com/office/drawing/2014/main" id="{86ACAF94-F208-4DDF-AFE0-DCE9A763189B}"/>
              </a:ext>
            </a:extLst>
          </p:cNvPr>
          <p:cNvSpPr/>
          <p:nvPr/>
        </p:nvSpPr>
        <p:spPr>
          <a:xfrm>
            <a:off x="885821" y="4270588"/>
            <a:ext cx="2082796" cy="45487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3</a:t>
            </a:r>
            <a:r>
              <a:rPr kumimoji="1" lang="en-US" altLang="ja-JP" dirty="0"/>
              <a:t>D</a:t>
            </a:r>
            <a:r>
              <a:rPr kumimoji="1" lang="ja-JP" altLang="en-US" dirty="0"/>
              <a:t>アニメーション</a:t>
            </a:r>
          </a:p>
        </p:txBody>
      </p:sp>
      <p:sp>
        <p:nvSpPr>
          <p:cNvPr id="71" name="正方形/長方形 70">
            <a:extLst>
              <a:ext uri="{FF2B5EF4-FFF2-40B4-BE49-F238E27FC236}">
                <a16:creationId xmlns:a16="http://schemas.microsoft.com/office/drawing/2014/main" id="{B4D6C09B-AAD6-4E19-A244-1D8CE2D8AB63}"/>
              </a:ext>
            </a:extLst>
          </p:cNvPr>
          <p:cNvSpPr/>
          <p:nvPr/>
        </p:nvSpPr>
        <p:spPr>
          <a:xfrm>
            <a:off x="8758419" y="1575026"/>
            <a:ext cx="2074332" cy="45487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AR</a:t>
            </a:r>
            <a:endParaRPr kumimoji="1" lang="ja-JP" altLang="en-US" dirty="0"/>
          </a:p>
        </p:txBody>
      </p:sp>
      <p:sp>
        <p:nvSpPr>
          <p:cNvPr id="72" name="正方形/長方形 71">
            <a:extLst>
              <a:ext uri="{FF2B5EF4-FFF2-40B4-BE49-F238E27FC236}">
                <a16:creationId xmlns:a16="http://schemas.microsoft.com/office/drawing/2014/main" id="{73BBFE44-5328-4BC6-9B17-3817D0BB870C}"/>
              </a:ext>
            </a:extLst>
          </p:cNvPr>
          <p:cNvSpPr/>
          <p:nvPr/>
        </p:nvSpPr>
        <p:spPr>
          <a:xfrm>
            <a:off x="8758419" y="2460217"/>
            <a:ext cx="2074332" cy="45487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VR</a:t>
            </a:r>
            <a:r>
              <a:rPr kumimoji="1" lang="ja-JP" altLang="en-US" dirty="0"/>
              <a:t>ゲーム</a:t>
            </a:r>
          </a:p>
        </p:txBody>
      </p:sp>
      <p:sp>
        <p:nvSpPr>
          <p:cNvPr id="73" name="正方形/長方形 72">
            <a:extLst>
              <a:ext uri="{FF2B5EF4-FFF2-40B4-BE49-F238E27FC236}">
                <a16:creationId xmlns:a16="http://schemas.microsoft.com/office/drawing/2014/main" id="{55812F2E-632E-46AF-9D34-50538BC028D6}"/>
              </a:ext>
            </a:extLst>
          </p:cNvPr>
          <p:cNvSpPr/>
          <p:nvPr/>
        </p:nvSpPr>
        <p:spPr>
          <a:xfrm>
            <a:off x="8758419" y="4427369"/>
            <a:ext cx="2074332" cy="454878"/>
          </a:xfrm>
          <a:prstGeom prst="rect">
            <a:avLst/>
          </a:prstGeom>
          <a:solidFill>
            <a:srgbClr val="FF7D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blender</a:t>
            </a:r>
            <a:endParaRPr kumimoji="1" lang="ja-JP" altLang="en-US" dirty="0"/>
          </a:p>
        </p:txBody>
      </p:sp>
      <p:sp>
        <p:nvSpPr>
          <p:cNvPr id="74" name="正方形/長方形 73">
            <a:extLst>
              <a:ext uri="{FF2B5EF4-FFF2-40B4-BE49-F238E27FC236}">
                <a16:creationId xmlns:a16="http://schemas.microsoft.com/office/drawing/2014/main" id="{AFA5E7D6-D174-41D0-80EB-7BFB0101DA36}"/>
              </a:ext>
            </a:extLst>
          </p:cNvPr>
          <p:cNvSpPr/>
          <p:nvPr/>
        </p:nvSpPr>
        <p:spPr>
          <a:xfrm>
            <a:off x="868293" y="5510397"/>
            <a:ext cx="2074332" cy="454878"/>
          </a:xfrm>
          <a:prstGeom prst="rect">
            <a:avLst/>
          </a:prstGeom>
          <a:solidFill>
            <a:srgbClr val="3BFF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音楽</a:t>
            </a:r>
            <a:endParaRPr kumimoji="1" lang="ja-JP" altLang="en-US" dirty="0"/>
          </a:p>
        </p:txBody>
      </p:sp>
      <p:sp>
        <p:nvSpPr>
          <p:cNvPr id="39" name="正方形/長方形 38">
            <a:extLst>
              <a:ext uri="{FF2B5EF4-FFF2-40B4-BE49-F238E27FC236}">
                <a16:creationId xmlns:a16="http://schemas.microsoft.com/office/drawing/2014/main" id="{19B7638D-1481-4233-A3FD-CB0B75A886B3}"/>
              </a:ext>
            </a:extLst>
          </p:cNvPr>
          <p:cNvSpPr/>
          <p:nvPr/>
        </p:nvSpPr>
        <p:spPr>
          <a:xfrm>
            <a:off x="4521025" y="1578484"/>
            <a:ext cx="2074332" cy="4548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リーダー</a:t>
            </a:r>
          </a:p>
        </p:txBody>
      </p:sp>
      <p:sp>
        <p:nvSpPr>
          <p:cNvPr id="139" name="タイトル 1">
            <a:extLst>
              <a:ext uri="{FF2B5EF4-FFF2-40B4-BE49-F238E27FC236}">
                <a16:creationId xmlns:a16="http://schemas.microsoft.com/office/drawing/2014/main" id="{C0BA4A41-473C-4262-92E0-0401DB10D877}"/>
              </a:ext>
            </a:extLst>
          </p:cNvPr>
          <p:cNvSpPr>
            <a:spLocks noGrp="1"/>
          </p:cNvSpPr>
          <p:nvPr>
            <p:ph type="title"/>
          </p:nvPr>
        </p:nvSpPr>
        <p:spPr>
          <a:xfrm>
            <a:off x="838200" y="365125"/>
            <a:ext cx="10515600" cy="1325563"/>
          </a:xfrm>
        </p:spPr>
        <p:txBody>
          <a:bodyPr/>
          <a:lstStyle/>
          <a:p>
            <a:r>
              <a:rPr lang="en-US" altLang="ja-JP" b="1" dirty="0">
                <a:latin typeface="游ゴシック" panose="020B0400000000000000" pitchFamily="50" charset="-128"/>
                <a:ea typeface="游ゴシック" panose="020B0400000000000000" pitchFamily="50" charset="-128"/>
              </a:rPr>
              <a:t>VR</a:t>
            </a:r>
            <a:r>
              <a:rPr lang="ja-JP" altLang="en-US" b="1" dirty="0">
                <a:latin typeface="游ゴシック" panose="020B0400000000000000" pitchFamily="50" charset="-128"/>
                <a:ea typeface="游ゴシック" panose="020B0400000000000000" pitchFamily="50" charset="-128"/>
              </a:rPr>
              <a:t>プロジェクトメンバー</a:t>
            </a:r>
            <a:endParaRPr kumimoji="1" lang="ja-JP" altLang="en-US" b="1" dirty="0">
              <a:latin typeface="游ゴシック" panose="020B0400000000000000" pitchFamily="50" charset="-128"/>
              <a:ea typeface="游ゴシック" panose="020B0400000000000000" pitchFamily="50" charset="-128"/>
            </a:endParaRPr>
          </a:p>
        </p:txBody>
      </p:sp>
      <p:sp>
        <p:nvSpPr>
          <p:cNvPr id="140" name="正方形/長方形 139">
            <a:extLst>
              <a:ext uri="{FF2B5EF4-FFF2-40B4-BE49-F238E27FC236}">
                <a16:creationId xmlns:a16="http://schemas.microsoft.com/office/drawing/2014/main" id="{062071BF-D161-44A5-B52B-4F7987379FA7}"/>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3AFF66E8-6071-40E0-97A9-861B0011141C}"/>
              </a:ext>
            </a:extLst>
          </p:cNvPr>
          <p:cNvSpPr/>
          <p:nvPr/>
        </p:nvSpPr>
        <p:spPr>
          <a:xfrm>
            <a:off x="8758417" y="5394825"/>
            <a:ext cx="2074332" cy="45487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動画編集</a:t>
            </a:r>
          </a:p>
        </p:txBody>
      </p:sp>
      <p:sp>
        <p:nvSpPr>
          <p:cNvPr id="45" name="テキスト ボックス 44">
            <a:extLst>
              <a:ext uri="{FF2B5EF4-FFF2-40B4-BE49-F238E27FC236}">
                <a16:creationId xmlns:a16="http://schemas.microsoft.com/office/drawing/2014/main" id="{BFBBD68D-5648-445B-AF0A-5F890518A886}"/>
              </a:ext>
            </a:extLst>
          </p:cNvPr>
          <p:cNvSpPr txBox="1"/>
          <p:nvPr/>
        </p:nvSpPr>
        <p:spPr>
          <a:xfrm>
            <a:off x="9071707" y="5808606"/>
            <a:ext cx="1473201" cy="369332"/>
          </a:xfrm>
          <a:prstGeom prst="rect">
            <a:avLst/>
          </a:prstGeom>
          <a:noFill/>
        </p:spPr>
        <p:txBody>
          <a:bodyPr wrap="square">
            <a:spAutoFit/>
          </a:bodyPr>
          <a:lstStyle/>
          <a:p>
            <a:pPr algn="ctr" rtl="0" fontAlgn="b"/>
            <a:r>
              <a:rPr lang="ja-JP" altLang="en-US" sz="1800" dirty="0">
                <a:effectLst/>
              </a:rPr>
              <a:t>田川うらら</a:t>
            </a:r>
          </a:p>
        </p:txBody>
      </p:sp>
      <p:sp>
        <p:nvSpPr>
          <p:cNvPr id="37" name="テキスト ボックス 36">
            <a:extLst>
              <a:ext uri="{FF2B5EF4-FFF2-40B4-BE49-F238E27FC236}">
                <a16:creationId xmlns:a16="http://schemas.microsoft.com/office/drawing/2014/main" id="{B7B6B52B-63DE-47F7-8AD3-FE3705245C6F}"/>
              </a:ext>
            </a:extLst>
          </p:cNvPr>
          <p:cNvSpPr txBox="1"/>
          <p:nvPr/>
        </p:nvSpPr>
        <p:spPr>
          <a:xfrm>
            <a:off x="9066868" y="4117985"/>
            <a:ext cx="1473201" cy="369332"/>
          </a:xfrm>
          <a:prstGeom prst="rect">
            <a:avLst/>
          </a:prstGeom>
          <a:noFill/>
        </p:spPr>
        <p:txBody>
          <a:bodyPr wrap="square">
            <a:spAutoFit/>
          </a:bodyPr>
          <a:lstStyle/>
          <a:p>
            <a:pPr algn="ctr" fontAlgn="b"/>
            <a:r>
              <a:rPr lang="ja-JP" altLang="en-US" dirty="0"/>
              <a:t>後藤快</a:t>
            </a:r>
          </a:p>
        </p:txBody>
      </p:sp>
    </p:spTree>
    <p:extLst>
      <p:ext uri="{BB962C8B-B14F-4D97-AF65-F5344CB8AC3E}">
        <p14:creationId xmlns:p14="http://schemas.microsoft.com/office/powerpoint/2010/main" val="2084609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目次</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5D76BA1-0377-44EE-BB02-DFC091AE0971}"/>
              </a:ext>
            </a:extLst>
          </p:cNvPr>
          <p:cNvSpPr txBox="1"/>
          <p:nvPr/>
        </p:nvSpPr>
        <p:spPr>
          <a:xfrm>
            <a:off x="854501" y="2075484"/>
            <a:ext cx="3248914" cy="769441"/>
          </a:xfrm>
          <a:prstGeom prst="rect">
            <a:avLst/>
          </a:prstGeom>
          <a:noFill/>
        </p:spPr>
        <p:txBody>
          <a:bodyPr wrap="square" rtlCol="0">
            <a:spAutoFit/>
          </a:bodyPr>
          <a:lstStyle/>
          <a:p>
            <a:r>
              <a:rPr lang="en-US" altLang="ja-JP" sz="4400" b="1" dirty="0">
                <a:latin typeface="ＭＳ Ｐゴシック" panose="020B0600070205080204" pitchFamily="50" charset="-128"/>
                <a:ea typeface="ＭＳ Ｐゴシック" panose="020B0600070205080204" pitchFamily="50" charset="-128"/>
              </a:rPr>
              <a:t>2</a:t>
            </a:r>
            <a:r>
              <a:rPr kumimoji="1" lang="en-US" altLang="ja-JP" sz="4400" b="1" dirty="0">
                <a:latin typeface="ＭＳ Ｐゴシック" panose="020B0600070205080204" pitchFamily="50" charset="-128"/>
                <a:ea typeface="ＭＳ Ｐゴシック" panose="020B0600070205080204" pitchFamily="50" charset="-128"/>
              </a:rPr>
              <a:t>. </a:t>
            </a:r>
            <a:r>
              <a:rPr kumimoji="1" lang="en-US" altLang="ja-JP" sz="4400" b="1" dirty="0" err="1">
                <a:latin typeface="ＭＳ Ｐゴシック" panose="020B0600070205080204" pitchFamily="50" charset="-128"/>
                <a:ea typeface="ＭＳ Ｐゴシック" panose="020B0600070205080204" pitchFamily="50" charset="-128"/>
              </a:rPr>
              <a:t>VTuber</a:t>
            </a:r>
            <a:endParaRPr kumimoji="1" lang="ja-JP" altLang="en-US" sz="4400" b="1"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A0F2ECD-F23F-4C73-8D84-63FA79C6573C}"/>
              </a:ext>
            </a:extLst>
          </p:cNvPr>
          <p:cNvSpPr txBox="1"/>
          <p:nvPr/>
        </p:nvSpPr>
        <p:spPr>
          <a:xfrm>
            <a:off x="838196" y="2693909"/>
            <a:ext cx="5892268"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3. 2D</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4AD78729-54E6-4179-87BA-5BB6ED3F3D6F}"/>
              </a:ext>
            </a:extLst>
          </p:cNvPr>
          <p:cNvSpPr txBox="1"/>
          <p:nvPr/>
        </p:nvSpPr>
        <p:spPr>
          <a:xfrm>
            <a:off x="838196" y="3362161"/>
            <a:ext cx="6412100"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4. 3D</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アニメーション</a:t>
            </a:r>
          </a:p>
        </p:txBody>
      </p:sp>
      <p:sp>
        <p:nvSpPr>
          <p:cNvPr id="13" name="テキスト ボックス 12">
            <a:extLst>
              <a:ext uri="{FF2B5EF4-FFF2-40B4-BE49-F238E27FC236}">
                <a16:creationId xmlns:a16="http://schemas.microsoft.com/office/drawing/2014/main" id="{C3009687-3E41-478C-BD1B-72475E6CE843}"/>
              </a:ext>
            </a:extLst>
          </p:cNvPr>
          <p:cNvSpPr txBox="1"/>
          <p:nvPr/>
        </p:nvSpPr>
        <p:spPr>
          <a:xfrm>
            <a:off x="838196" y="4030413"/>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5. VR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CE5395AF-F9D9-484C-9F01-FEED8C13EED2}"/>
              </a:ext>
            </a:extLst>
          </p:cNvPr>
          <p:cNvSpPr txBox="1"/>
          <p:nvPr/>
        </p:nvSpPr>
        <p:spPr>
          <a:xfrm>
            <a:off x="854501" y="1474544"/>
            <a:ext cx="6397203" cy="769441"/>
          </a:xfrm>
          <a:prstGeom prst="rect">
            <a:avLst/>
          </a:prstGeom>
          <a:noFill/>
        </p:spPr>
        <p:txBody>
          <a:bodyPr wrap="square" rtlCol="0">
            <a:spAutoFit/>
          </a:bodyPr>
          <a:lstStyle/>
          <a:p>
            <a:r>
              <a:rPr kumimoji="1"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1. VR</a:t>
            </a:r>
            <a:r>
              <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プロジェクト</a:t>
            </a:r>
          </a:p>
        </p:txBody>
      </p:sp>
      <p:sp>
        <p:nvSpPr>
          <p:cNvPr id="15" name="テキスト ボックス 14">
            <a:extLst>
              <a:ext uri="{FF2B5EF4-FFF2-40B4-BE49-F238E27FC236}">
                <a16:creationId xmlns:a16="http://schemas.microsoft.com/office/drawing/2014/main" id="{04D8346E-FBAE-4C4A-ADF1-11ECCC8B7F9E}"/>
              </a:ext>
            </a:extLst>
          </p:cNvPr>
          <p:cNvSpPr txBox="1"/>
          <p:nvPr/>
        </p:nvSpPr>
        <p:spPr>
          <a:xfrm>
            <a:off x="838197" y="4693418"/>
            <a:ext cx="4224493" cy="769441"/>
          </a:xfrm>
          <a:prstGeom prst="rect">
            <a:avLst/>
          </a:prstGeom>
          <a:noFill/>
        </p:spPr>
        <p:txBody>
          <a:bodyPr wrap="square" rtlCol="0">
            <a:spAutoFit/>
          </a:bodyPr>
          <a:lstStyle/>
          <a:p>
            <a:r>
              <a:rPr lang="en-US" altLang="ja-JP" sz="4400" b="1" dirty="0">
                <a:solidFill>
                  <a:schemeClr val="bg1">
                    <a:lumMod val="65000"/>
                  </a:schemeClr>
                </a:solidFill>
                <a:latin typeface="ＭＳ Ｐゴシック" panose="020B0600070205080204" pitchFamily="50" charset="-128"/>
                <a:ea typeface="ＭＳ Ｐゴシック" panose="020B0600070205080204" pitchFamily="50" charset="-128"/>
              </a:rPr>
              <a:t>6. AR</a:t>
            </a:r>
            <a:r>
              <a:rPr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rPr>
              <a:t>ゲーム</a:t>
            </a:r>
            <a:endParaRPr kumimoji="1" lang="ja-JP" altLang="en-US" sz="4400" b="1"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30934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kumimoji="1" lang="en-US" altLang="ja-JP" sz="5400" b="1" dirty="0" err="1">
                <a:latin typeface="メイリオ" panose="020B0604030504040204" pitchFamily="50" charset="-128"/>
                <a:ea typeface="メイリオ" panose="020B0604030504040204" pitchFamily="50" charset="-128"/>
              </a:rPr>
              <a:t>Vtuber</a:t>
            </a:r>
            <a:r>
              <a:rPr lang="ja-JP" altLang="en-US" sz="5400" b="1" dirty="0">
                <a:latin typeface="メイリオ" panose="020B0604030504040204" pitchFamily="50" charset="-128"/>
                <a:ea typeface="メイリオ" panose="020B0604030504040204" pitchFamily="50" charset="-128"/>
              </a:rPr>
              <a:t>部門</a:t>
            </a:r>
            <a:r>
              <a:rPr kumimoji="1" lang="ja-JP" altLang="en-US" b="1" dirty="0">
                <a:latin typeface="メイリオ" panose="020B0604030504040204" pitchFamily="50" charset="-128"/>
                <a:ea typeface="メイリオ" panose="020B0604030504040204" pitchFamily="50" charset="-128"/>
              </a:rPr>
              <a:t>報告</a:t>
            </a: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C2EDA8C-84DC-4F65-9E68-71C5424C4A5A}"/>
              </a:ext>
            </a:extLst>
          </p:cNvPr>
          <p:cNvSpPr/>
          <p:nvPr/>
        </p:nvSpPr>
        <p:spPr>
          <a:xfrm>
            <a:off x="838200" y="1825625"/>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800" dirty="0" err="1">
                <a:solidFill>
                  <a:schemeClr val="tx1"/>
                </a:solidFill>
                <a:latin typeface="HGP創英角ｺﾞｼｯｸUB" panose="020B0900000000000000" pitchFamily="50" charset="-128"/>
                <a:ea typeface="HGP創英角ｺﾞｼｯｸUB" panose="020B0900000000000000" pitchFamily="50" charset="-128"/>
              </a:rPr>
              <a:t>Vtuber</a:t>
            </a:r>
            <a:r>
              <a:rPr lang="ja-JP" altLang="en-US" sz="4800" dirty="0">
                <a:solidFill>
                  <a:schemeClr val="tx1"/>
                </a:solidFill>
                <a:latin typeface="HGP創英角ｺﾞｼｯｸUB" panose="020B0900000000000000" pitchFamily="50" charset="-128"/>
                <a:ea typeface="HGP創英角ｺﾞｼｯｸUB" panose="020B0900000000000000" pitchFamily="50" charset="-128"/>
              </a:rPr>
              <a:t>とは？</a:t>
            </a:r>
            <a:endParaRPr kumimoji="1" lang="ja-JP" altLang="en-US" sz="4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四角形: 角を丸くする 8">
            <a:extLst>
              <a:ext uri="{FF2B5EF4-FFF2-40B4-BE49-F238E27FC236}">
                <a16:creationId xmlns:a16="http://schemas.microsoft.com/office/drawing/2014/main" id="{A4DD4344-26B1-43DE-912E-989DCDA33B5A}"/>
              </a:ext>
            </a:extLst>
          </p:cNvPr>
          <p:cNvSpPr/>
          <p:nvPr/>
        </p:nvSpPr>
        <p:spPr>
          <a:xfrm>
            <a:off x="838200" y="1825625"/>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rPr>
              <a:t>１</a:t>
            </a:r>
          </a:p>
        </p:txBody>
      </p:sp>
      <p:sp>
        <p:nvSpPr>
          <p:cNvPr id="10" name="四角形: 角を丸くする 9">
            <a:extLst>
              <a:ext uri="{FF2B5EF4-FFF2-40B4-BE49-F238E27FC236}">
                <a16:creationId xmlns:a16="http://schemas.microsoft.com/office/drawing/2014/main" id="{483DF7F6-05A1-4551-B018-6ABCAB2B179B}"/>
              </a:ext>
            </a:extLst>
          </p:cNvPr>
          <p:cNvSpPr/>
          <p:nvPr/>
        </p:nvSpPr>
        <p:spPr>
          <a:xfrm>
            <a:off x="5676900" y="1825625"/>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solidFill>
                  <a:schemeClr val="tx1"/>
                </a:solidFill>
                <a:latin typeface="HGP創英角ｺﾞｼｯｸUB" panose="020B0900000000000000" pitchFamily="50" charset="-128"/>
                <a:ea typeface="HGP創英角ｺﾞｼｯｸUB" panose="020B0900000000000000" pitchFamily="50" charset="-128"/>
              </a:rPr>
              <a:t>YouTube</a:t>
            </a:r>
            <a:endPar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四角形: 角を丸くする 10">
            <a:extLst>
              <a:ext uri="{FF2B5EF4-FFF2-40B4-BE49-F238E27FC236}">
                <a16:creationId xmlns:a16="http://schemas.microsoft.com/office/drawing/2014/main" id="{85C94957-F15B-4098-A590-266E6067C432}"/>
              </a:ext>
            </a:extLst>
          </p:cNvPr>
          <p:cNvSpPr/>
          <p:nvPr/>
        </p:nvSpPr>
        <p:spPr>
          <a:xfrm>
            <a:off x="5676900" y="1825625"/>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solidFill>
                  <a:schemeClr val="bg1"/>
                </a:solidFill>
                <a:latin typeface="HGP創英角ｺﾞｼｯｸUB" panose="020B0900000000000000" pitchFamily="50" charset="-128"/>
                <a:ea typeface="HGP創英角ｺﾞｼｯｸUB" panose="020B0900000000000000" pitchFamily="50" charset="-128"/>
              </a:rPr>
              <a:t>2</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四角形: 角を丸くする 11">
            <a:extLst>
              <a:ext uri="{FF2B5EF4-FFF2-40B4-BE49-F238E27FC236}">
                <a16:creationId xmlns:a16="http://schemas.microsoft.com/office/drawing/2014/main" id="{8A8F1EA7-2477-4AEC-A22C-188227DDAA93}"/>
              </a:ext>
            </a:extLst>
          </p:cNvPr>
          <p:cNvSpPr/>
          <p:nvPr/>
        </p:nvSpPr>
        <p:spPr>
          <a:xfrm>
            <a:off x="838200" y="4347883"/>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err="1">
                <a:solidFill>
                  <a:schemeClr val="tx1"/>
                </a:solidFill>
                <a:latin typeface="HGP創英角ｺﾞｼｯｸUB" panose="020B0900000000000000" pitchFamily="50" charset="-128"/>
                <a:ea typeface="HGP創英角ｺﾞｼｯｸUB" panose="020B0900000000000000" pitchFamily="50" charset="-128"/>
              </a:rPr>
              <a:t>AIVtuber</a:t>
            </a:r>
            <a:endParaRPr kumimoji="1" lang="ja-JP" altLang="en-US" sz="5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 name="四角形: 角を丸くする 12">
            <a:extLst>
              <a:ext uri="{FF2B5EF4-FFF2-40B4-BE49-F238E27FC236}">
                <a16:creationId xmlns:a16="http://schemas.microsoft.com/office/drawing/2014/main" id="{CCD59735-D255-4EAE-8D0B-50E28056DAD3}"/>
              </a:ext>
            </a:extLst>
          </p:cNvPr>
          <p:cNvSpPr/>
          <p:nvPr/>
        </p:nvSpPr>
        <p:spPr>
          <a:xfrm>
            <a:off x="838200" y="4347883"/>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solidFill>
                  <a:schemeClr val="bg1"/>
                </a:solidFill>
                <a:latin typeface="HGP創英角ｺﾞｼｯｸUB" panose="020B0900000000000000" pitchFamily="50" charset="-128"/>
                <a:ea typeface="HGP創英角ｺﾞｼｯｸUB" panose="020B0900000000000000" pitchFamily="50" charset="-128"/>
              </a:rPr>
              <a:t>3</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4" name="四角形: 角を丸くする 13">
            <a:extLst>
              <a:ext uri="{FF2B5EF4-FFF2-40B4-BE49-F238E27FC236}">
                <a16:creationId xmlns:a16="http://schemas.microsoft.com/office/drawing/2014/main" id="{F6AA67CF-D537-4C9E-B56A-2722B0363CA4}"/>
              </a:ext>
            </a:extLst>
          </p:cNvPr>
          <p:cNvSpPr/>
          <p:nvPr/>
        </p:nvSpPr>
        <p:spPr>
          <a:xfrm>
            <a:off x="5676900" y="4347883"/>
            <a:ext cx="3943350" cy="22415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err="1">
                <a:solidFill>
                  <a:schemeClr val="tx1"/>
                </a:solidFill>
                <a:latin typeface="HGP創英角ｺﾞｼｯｸUB" panose="020B0900000000000000" pitchFamily="50" charset="-128"/>
                <a:ea typeface="HGP創英角ｺﾞｼｯｸUB" panose="020B0900000000000000" pitchFamily="50" charset="-128"/>
              </a:rPr>
              <a:t>GirlsDay</a:t>
            </a:r>
            <a:endParaRPr lang="ja-JP" altLang="en-US" sz="5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5" name="四角形: 角を丸くする 14">
            <a:extLst>
              <a:ext uri="{FF2B5EF4-FFF2-40B4-BE49-F238E27FC236}">
                <a16:creationId xmlns:a16="http://schemas.microsoft.com/office/drawing/2014/main" id="{D3691A21-1B85-405C-947A-9C26225F34F0}"/>
              </a:ext>
            </a:extLst>
          </p:cNvPr>
          <p:cNvSpPr/>
          <p:nvPr/>
        </p:nvSpPr>
        <p:spPr>
          <a:xfrm>
            <a:off x="5676900" y="4347883"/>
            <a:ext cx="3943350" cy="2241550"/>
          </a:xfrm>
          <a:prstGeom prst="roundRect">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solidFill>
                  <a:schemeClr val="bg1"/>
                </a:solidFill>
                <a:latin typeface="HGP創英角ｺﾞｼｯｸUB" panose="020B0900000000000000" pitchFamily="50" charset="-128"/>
                <a:ea typeface="HGP創英角ｺﾞｼｯｸUB" panose="020B0900000000000000" pitchFamily="50" charset="-128"/>
              </a:rPr>
              <a:t>4</a:t>
            </a:r>
            <a:endParaRPr kumimoji="1" lang="ja-JP" altLang="en-US" sz="66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2830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FC658E-551E-4E3A-9A53-D55138B9EFF8}"/>
              </a:ext>
            </a:extLst>
          </p:cNvPr>
          <p:cNvSpPr>
            <a:spLocks noGrp="1"/>
          </p:cNvSpPr>
          <p:nvPr>
            <p:ph type="title"/>
          </p:nvPr>
        </p:nvSpPr>
        <p:spPr>
          <a:xfrm>
            <a:off x="838200" y="365125"/>
            <a:ext cx="10515600" cy="1325563"/>
          </a:xfrm>
        </p:spPr>
        <p:txBody>
          <a:bodyPr/>
          <a:lstStyle/>
          <a:p>
            <a:r>
              <a:rPr lang="en-US" altLang="ja-JP" b="1" dirty="0" err="1">
                <a:latin typeface="メイリオ" panose="020B0604030504040204" pitchFamily="50" charset="-128"/>
                <a:ea typeface="メイリオ" panose="020B0604030504040204" pitchFamily="50" charset="-128"/>
              </a:rPr>
              <a:t>Vtuber</a:t>
            </a:r>
            <a:r>
              <a:rPr lang="ja-JP" altLang="en-US" b="1" dirty="0">
                <a:latin typeface="メイリオ" panose="020B0604030504040204" pitchFamily="50" charset="-128"/>
                <a:ea typeface="メイリオ" panose="020B0604030504040204" pitchFamily="50" charset="-128"/>
              </a:rPr>
              <a:t>部門とは？</a:t>
            </a:r>
            <a:endParaRPr kumimoji="1" lang="ja-JP" altLang="en-US" b="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32A5A03-6195-40D9-A8E0-E42A623311EF}"/>
              </a:ext>
            </a:extLst>
          </p:cNvPr>
          <p:cNvSpPr/>
          <p:nvPr/>
        </p:nvSpPr>
        <p:spPr>
          <a:xfrm>
            <a:off x="838200" y="1389342"/>
            <a:ext cx="9409435" cy="45719"/>
          </a:xfrm>
          <a:prstGeom prst="rect">
            <a:avLst/>
          </a:prstGeom>
          <a:gradFill>
            <a:gsLst>
              <a:gs pos="0">
                <a:srgbClr val="3BFFE8"/>
              </a:gs>
              <a:gs pos="50000">
                <a:srgbClr val="9D80F4"/>
              </a:gs>
              <a:gs pos="100000">
                <a:srgbClr val="FF00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YouTube ブランド関連情報とガイドライン - YouTube のしくみ">
            <a:extLst>
              <a:ext uri="{FF2B5EF4-FFF2-40B4-BE49-F238E27FC236}">
                <a16:creationId xmlns:a16="http://schemas.microsoft.com/office/drawing/2014/main" id="{931FDDD8-BC3B-4C87-BEDD-F25D1D4AB7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06" b="24648"/>
          <a:stretch/>
        </p:blipFill>
        <p:spPr bwMode="auto">
          <a:xfrm>
            <a:off x="838200" y="1435341"/>
            <a:ext cx="4276725" cy="11703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ve2D Cubism Editor 5.0.0 ダウンロード">
            <a:extLst>
              <a:ext uri="{FF2B5EF4-FFF2-40B4-BE49-F238E27FC236}">
                <a16:creationId xmlns:a16="http://schemas.microsoft.com/office/drawing/2014/main" id="{DE936209-6014-4ED2-8FE2-0564427F0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1" y="2663629"/>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a:extLst>
              <a:ext uri="{FF2B5EF4-FFF2-40B4-BE49-F238E27FC236}">
                <a16:creationId xmlns:a16="http://schemas.microsoft.com/office/drawing/2014/main" id="{5FF3D436-94A6-40C4-BE74-1EF30E62690F}"/>
              </a:ext>
            </a:extLst>
          </p:cNvPr>
          <p:cNvSpPr txBox="1">
            <a:spLocks/>
          </p:cNvSpPr>
          <p:nvPr/>
        </p:nvSpPr>
        <p:spPr>
          <a:xfrm>
            <a:off x="4924425" y="1704855"/>
            <a:ext cx="7381875" cy="1170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err="1">
                <a:latin typeface="メイリオ" panose="020B0604030504040204" pitchFamily="50" charset="-128"/>
                <a:ea typeface="メイリオ" panose="020B0604030504040204" pitchFamily="50" charset="-128"/>
              </a:rPr>
              <a:t>Vtuber</a:t>
            </a:r>
            <a:r>
              <a:rPr lang="ja-JP" altLang="en-US" sz="4000" b="1" dirty="0">
                <a:latin typeface="メイリオ" panose="020B0604030504040204" pitchFamily="50" charset="-128"/>
                <a:ea typeface="メイリオ" panose="020B0604030504040204" pitchFamily="50" charset="-128"/>
              </a:rPr>
              <a:t>の</a:t>
            </a:r>
            <a:r>
              <a:rPr lang="en-US" altLang="ja-JP" sz="4000" b="1" dirty="0">
                <a:latin typeface="メイリオ" panose="020B0604030504040204" pitchFamily="50" charset="-128"/>
                <a:ea typeface="メイリオ" panose="020B0604030504040204" pitchFamily="50" charset="-128"/>
              </a:rPr>
              <a:t>YouTube</a:t>
            </a:r>
            <a:r>
              <a:rPr lang="ja-JP" altLang="en-US" sz="4000" b="1" dirty="0">
                <a:latin typeface="メイリオ" panose="020B0604030504040204" pitchFamily="50" charset="-128"/>
                <a:ea typeface="メイリオ" panose="020B0604030504040204" pitchFamily="50" charset="-128"/>
              </a:rPr>
              <a:t>デビューを目的として活動している</a:t>
            </a:r>
            <a:endParaRPr lang="en-US" altLang="ja-JP" sz="4000" b="1"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9FA021A-5B34-43AB-82CE-D685722133B4}"/>
              </a:ext>
            </a:extLst>
          </p:cNvPr>
          <p:cNvSpPr txBox="1">
            <a:spLocks/>
          </p:cNvSpPr>
          <p:nvPr/>
        </p:nvSpPr>
        <p:spPr>
          <a:xfrm>
            <a:off x="5114925" y="3382677"/>
            <a:ext cx="7581225" cy="996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4000" b="1" dirty="0">
                <a:latin typeface="メイリオ" panose="020B0604030504040204" pitchFamily="50" charset="-128"/>
                <a:ea typeface="メイリオ" panose="020B0604030504040204" pitchFamily="50" charset="-128"/>
              </a:rPr>
              <a:t>Live2D</a:t>
            </a:r>
            <a:r>
              <a:rPr lang="ja-JP" altLang="en-US" sz="4000" b="1" dirty="0">
                <a:latin typeface="メイリオ" panose="020B0604030504040204" pitchFamily="50" charset="-128"/>
                <a:ea typeface="メイリオ" panose="020B0604030504040204" pitchFamily="50" charset="-128"/>
              </a:rPr>
              <a:t>を使用している</a:t>
            </a:r>
            <a:endParaRPr lang="en-US" altLang="ja-JP" sz="4000" b="1"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388BE6C4-119B-4356-BEFD-D49F1C85C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2" y="4474150"/>
            <a:ext cx="4039550" cy="2371498"/>
          </a:xfrm>
          <a:prstGeom prst="rect">
            <a:avLst/>
          </a:prstGeom>
        </p:spPr>
      </p:pic>
      <p:pic>
        <p:nvPicPr>
          <p:cNvPr id="10" name="図 9">
            <a:extLst>
              <a:ext uri="{FF2B5EF4-FFF2-40B4-BE49-F238E27FC236}">
                <a16:creationId xmlns:a16="http://schemas.microsoft.com/office/drawing/2014/main" id="{C9EED211-30EE-4B08-8536-62E799F5DFF1}"/>
              </a:ext>
            </a:extLst>
          </p:cNvPr>
          <p:cNvPicPr>
            <a:picLocks noChangeAspect="1"/>
          </p:cNvPicPr>
          <p:nvPr/>
        </p:nvPicPr>
        <p:blipFill rotWithShape="1">
          <a:blip r:embed="rId6"/>
          <a:srcRect l="25025" t="23416" r="17574"/>
          <a:stretch/>
        </p:blipFill>
        <p:spPr>
          <a:xfrm>
            <a:off x="5220652" y="5209371"/>
            <a:ext cx="6976571" cy="1636277"/>
          </a:xfrm>
          <a:prstGeom prst="rect">
            <a:avLst/>
          </a:prstGeom>
        </p:spPr>
      </p:pic>
    </p:spTree>
    <p:extLst>
      <p:ext uri="{BB962C8B-B14F-4D97-AF65-F5344CB8AC3E}">
        <p14:creationId xmlns:p14="http://schemas.microsoft.com/office/powerpoint/2010/main" val="23255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2674</TotalTime>
  <Words>1661</Words>
  <Application>Microsoft Office PowerPoint</Application>
  <PresentationFormat>ワイド画面</PresentationFormat>
  <Paragraphs>316</Paragraphs>
  <Slides>36</Slides>
  <Notes>34</Notes>
  <HiddenSlides>0</HiddenSlides>
  <MMClips>3</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36</vt:i4>
      </vt:variant>
    </vt:vector>
  </HeadingPairs>
  <TitlesOfParts>
    <vt:vector size="44" baseType="lpstr">
      <vt:lpstr>HGP創英角ｺﾞｼｯｸUB</vt:lpstr>
      <vt:lpstr>ＭＳ Ｐゴシック</vt:lpstr>
      <vt:lpstr>Oswald</vt:lpstr>
      <vt:lpstr>メイリオ</vt:lpstr>
      <vt:lpstr>游ゴシック</vt:lpstr>
      <vt:lpstr>游ゴシック Light</vt:lpstr>
      <vt:lpstr>Arial</vt:lpstr>
      <vt:lpstr>Office テーマ</vt:lpstr>
      <vt:lpstr>電技研VRプロジェクト</vt:lpstr>
      <vt:lpstr>目次</vt:lpstr>
      <vt:lpstr>目次</vt:lpstr>
      <vt:lpstr>VRプロジェクトとは</vt:lpstr>
      <vt:lpstr>VRプロジェクトメンバー</vt:lpstr>
      <vt:lpstr>VRプロジェクトメンバー</vt:lpstr>
      <vt:lpstr>目次</vt:lpstr>
      <vt:lpstr>Vtuber部門報告</vt:lpstr>
      <vt:lpstr>Vtuber部門とは？</vt:lpstr>
      <vt:lpstr>YouTube</vt:lpstr>
      <vt:lpstr>YouTube</vt:lpstr>
      <vt:lpstr>YouTube</vt:lpstr>
      <vt:lpstr>YouTube</vt:lpstr>
      <vt:lpstr>AIVtuber</vt:lpstr>
      <vt:lpstr>GirlsDay</vt:lpstr>
      <vt:lpstr>目次</vt:lpstr>
      <vt:lpstr>2Dアニメーション部門報告</vt:lpstr>
      <vt:lpstr>２Dアニメーション部門とは？</vt:lpstr>
      <vt:lpstr>YouTube</vt:lpstr>
      <vt:lpstr>目次</vt:lpstr>
      <vt:lpstr>3Dアニメーション部門報告</vt:lpstr>
      <vt:lpstr>3Dアニメーション部門とは？</vt:lpstr>
      <vt:lpstr>3Dアニメーションとは？</vt:lpstr>
      <vt:lpstr>YouTube</vt:lpstr>
      <vt:lpstr>YouTube</vt:lpstr>
      <vt:lpstr>芝生祭</vt:lpstr>
      <vt:lpstr>目次</vt:lpstr>
      <vt:lpstr>VRゲーム部門報告</vt:lpstr>
      <vt:lpstr>VRゲーム部門とは？</vt:lpstr>
      <vt:lpstr>VRゲーム内容</vt:lpstr>
      <vt:lpstr>目次</vt:lpstr>
      <vt:lpstr>ARゲーム部門報告</vt:lpstr>
      <vt:lpstr>ARゲーム部門とは？</vt:lpstr>
      <vt:lpstr>ARゲームとは？</vt:lpstr>
      <vt:lpstr>芝生祭</vt:lpstr>
      <vt:lpstr>最後に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電技研virtualプロジェクト</dc:title>
  <dc:creator>C22048 加藤　丈昂</dc:creator>
  <cp:lastModifiedBy>C22048 加藤　丈昂</cp:lastModifiedBy>
  <cp:revision>132</cp:revision>
  <dcterms:created xsi:type="dcterms:W3CDTF">2023-06-14T08:23:59Z</dcterms:created>
  <dcterms:modified xsi:type="dcterms:W3CDTF">2024-06-17T04:16:12Z</dcterms:modified>
</cp:coreProperties>
</file>